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58" r:id="rId7"/>
    <p:sldId id="263" r:id="rId8"/>
    <p:sldId id="270" r:id="rId9"/>
    <p:sldId id="259" r:id="rId10"/>
    <p:sldId id="264" r:id="rId11"/>
    <p:sldId id="267" r:id="rId12"/>
    <p:sldId id="265" r:id="rId13"/>
    <p:sldId id="269" r:id="rId14"/>
    <p:sldId id="268" r:id="rId15"/>
    <p:sldId id="266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tx2">
                <a:lumMod val="60000"/>
                <a:lumOff val="40000"/>
              </a:schemeClr>
            </a:gs>
            <a:gs pos="100000">
              <a:srgbClr val="00B0F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F9263-AD53-467F-BEE0-E585CD4566BF}" type="datetimeFigureOut">
              <a:rPr lang="ru-RU" smtClean="0"/>
              <a:pPr/>
              <a:t>10.08.2017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B73F5-3237-4D2A-9CEE-67CE764AA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" TargetMode="External"/><Relationship Id="rId2" Type="http://schemas.openxmlformats.org/officeDocument/2006/relationships/hyperlink" Target="http://mon.gov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hool-worlg.com.ua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1371600" y="2420889"/>
            <a:ext cx="6512768" cy="2448272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2000" b="1" dirty="0" smtClean="0">
                <a:cs typeface="Times New Roman" pitchFamily="18" charset="0"/>
              </a:rPr>
              <a:t/>
            </a:r>
            <a:br>
              <a:rPr lang="ru-RU" sz="2000" b="1" dirty="0" smtClean="0">
                <a:cs typeface="Times New Roman" pitchFamily="18" charset="0"/>
              </a:rPr>
            </a:br>
            <a:endParaRPr lang="ru-RU" sz="20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207424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bg1"/>
                </a:solidFill>
                <a:latin typeface="Arial Black" pitchFamily="34" charset="0"/>
              </a:rPr>
              <a:t>Українська драматургія і театр 70–90-х рр. ХІХ ст.</a:t>
            </a:r>
            <a:endParaRPr lang="ru-RU" sz="4000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35896" y="274638"/>
            <a:ext cx="5050904" cy="6394722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  <a:t>Подвижниками українського національного театру  </a:t>
            </a:r>
            <a:b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були брати Тобілевичі – </a:t>
            </a: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Іван Карпенко-Карий, Микола Садовський, Панас Саксаганський 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та їхня сестра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Марія </a:t>
            </a:r>
            <a:r>
              <a:rPr lang="uk-UA" sz="28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Садовська-Барілотті</a:t>
            </a:r>
            <a:endParaRPr lang="ru-RU" sz="2800" i="1" dirty="0">
              <a:solidFill>
                <a:schemeClr val="tx2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445224"/>
            <a:ext cx="3131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    Брати  Тобілевичі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1026" name="Picture 2" descr="C:\Documents and Settings\Admin\Рабочий стол\7439_html_m6ca82d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3218758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81128"/>
            <a:ext cx="8229600" cy="2276872"/>
          </a:xfrm>
        </p:spPr>
        <p:txBody>
          <a:bodyPr>
            <a:norm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Arial Black" pitchFamily="34" charset="0"/>
              </a:rPr>
              <a:t>Панас Саксаганський.      І. Карпенко-Карий.      Микола Садовський.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" name="Picture 4" descr="G:\для еку\14-11 Ів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00808"/>
            <a:ext cx="2717800" cy="3594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2" name="Picture 2" descr="C:\Documents and Settings\Admin\Рабочий стол\ссс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052736"/>
            <a:ext cx="2117804" cy="33245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3" name="Picture 3" descr="C:\Documents and Settings\Admin\Рабочий стол\п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052736"/>
            <a:ext cx="2196580" cy="34563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Autofit/>
          </a:bodyPr>
          <a:lstStyle/>
          <a:p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Марія Заньковецька  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–  провідна актриса трупи  –  мала неабиякий успіх у глядачів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74" name="Picture 2" descr="C:\Documents and Settings\Admin\Рабочий стол\г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060848"/>
            <a:ext cx="3209131" cy="44758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Марія </a:t>
            </a:r>
            <a:r>
              <a:rPr lang="uk-UA" sz="28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Садовська-Барілотті</a:t>
            </a:r>
            <a:endParaRPr lang="ru-RU" sz="2800" dirty="0"/>
          </a:p>
        </p:txBody>
      </p:sp>
      <p:pic>
        <p:nvPicPr>
          <p:cNvPr id="6146" name="Picture 2" descr="C:\Documents and Settings\Admin\Рабочий стол\0417 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16832"/>
            <a:ext cx="2964461" cy="40060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Ганна </a:t>
            </a:r>
            <a:r>
              <a:rPr lang="uk-UA" sz="28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Затиркевич-Карпинська</a:t>
            </a:r>
            <a:endParaRPr lang="ru-RU" sz="2800" i="1" dirty="0">
              <a:solidFill>
                <a:schemeClr val="tx2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" name="Picture 4" descr="G:\для еку\14-07 Ган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00808"/>
            <a:ext cx="3307344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Arial Black" pitchFamily="34" charset="0"/>
              </a:rPr>
              <a:t>Театр корифеїв мав великий успіх не лише на території Росії, а й у Молдові, Польщі, на Закавказзі.</a:t>
            </a:r>
            <a:r>
              <a:rPr lang="uk-UA" sz="24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uk-UA" sz="24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400" dirty="0" smtClean="0">
                <a:solidFill>
                  <a:schemeClr val="bg1"/>
                </a:solidFill>
                <a:latin typeface="Arial Black" pitchFamily="34" charset="0"/>
              </a:rPr>
              <a:t>Про гру акторів захоплено відгукувався </a:t>
            </a:r>
            <a:br>
              <a:rPr lang="uk-UA" sz="24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400" dirty="0" smtClean="0">
                <a:solidFill>
                  <a:schemeClr val="bg1"/>
                </a:solidFill>
                <a:latin typeface="Arial Black" pitchFamily="34" charset="0"/>
              </a:rPr>
              <a:t>К. Станіславський: </a:t>
            </a:r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/>
              </a:rPr>
              <a:t>"</a:t>
            </a: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Такі українські актори, як Кропивницький, </a:t>
            </a:r>
            <a:b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Заньковецька, Саксаганський, Садовський —</a:t>
            </a:r>
            <a:b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блискуча плеяда майстрів української сцени — </a:t>
            </a:r>
            <a:b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ввійшли золотими літерами на скрижалі</a:t>
            </a:r>
            <a:b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історії світового мистецтва… Той, хто бачив гру українських акторів, зберіг світлу пам’ять на все життя </a:t>
            </a:r>
            <a:r>
              <a:rPr lang="uk-UA" sz="2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Times New Roman"/>
              </a:rPr>
              <a:t>"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  <a:t>Артисти Театру корифеїв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194" name="Picture 2" descr="C:\Documents and Settings\Admin\Рабочий стол\Театр_Корифеїв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408712" cy="44011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824536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Arial Black" pitchFamily="34" charset="0"/>
              </a:rPr>
              <a:t>1883 року  виступи колективу в межах Київського генерал-губернаторства (третина Наддніпрянської України) були заборонені, та зупинити ажіотаж навколо українського театру вже було не можливо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3" name="Picture 6" descr="http://artvertep.com/res/images/posters/original/167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419872" y="4293096"/>
            <a:ext cx="2870940" cy="2149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98976" cy="6322714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  <a:t>Оновлення репертуару</a:t>
            </a:r>
            <a: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М. Старицький 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переробляє твори І. Нечуя-Левицького та Я. Кухаренка, а згодом пише власні  твори: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“Не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судилося”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“Ой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не ходи, Грицю, та й на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вечорниці”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“У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темряві”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історичну драму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“Богдан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Хмельницький”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 descr="C:\Documents and Settings\Admin\Рабочий стол\с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124744"/>
            <a:ext cx="2507822" cy="4001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0"/>
            <a:ext cx="5482952" cy="5949280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  <a:t>Актуальними на той час були твори </a:t>
            </a:r>
            <a:b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М. Кропивницького</a:t>
            </a:r>
            <a:r>
              <a:rPr lang="uk-UA" sz="2800" i="1" dirty="0" smtClean="0">
                <a:solidFill>
                  <a:schemeClr val="bg1"/>
                </a:solidFill>
                <a:latin typeface="Arial Black" pitchFamily="34" charset="0"/>
              </a:rPr>
              <a:t>: </a:t>
            </a:r>
            <a:br>
              <a:rPr lang="uk-UA" sz="2800" i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“Дай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серцю волю, заведе в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неволю”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“Доки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сонце зійде, роса очі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виїсть”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“Глитай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або ж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Павук”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Documents and Settings\Admin\Рабочий стол\к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2477684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Театр корифеїв</a:t>
            </a:r>
            <a:endParaRPr lang="ru-RU" dirty="0"/>
          </a:p>
        </p:txBody>
      </p:sp>
      <p:pic>
        <p:nvPicPr>
          <p:cNvPr id="4" name="Picture 2" descr="C:\Documents and Settings\Admin\Рабочий стол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4601654" cy="31683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6322714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  <a:t>Талант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І. Карпенка-Карого </a:t>
            </a:r>
            <a:br>
              <a:rPr lang="uk-UA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був найпотужнішим. Його  досягнення – жанрове розмаїття творів: 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“Безталанна”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“Наймичка”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трагікомедія 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“Мартин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Боруля”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комедії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“Сто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тисяч”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“Хазяїн”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трагедія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“Сава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Чалий”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та інші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74" name="Picture 2" descr="C:\Documents and Settings\Admin\Рабочий стол\13137620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908720"/>
            <a:ext cx="3069201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>
                <a:solidFill>
                  <a:schemeClr val="bg1"/>
                </a:solidFill>
                <a:latin typeface="Arial Black" pitchFamily="34" charset="0"/>
              </a:rPr>
              <a:t>СПИСОК ВИКОРИСТАНИХ ДЖЕРЕЛ:</a:t>
            </a:r>
            <a:r>
              <a:rPr lang="ru-RU" sz="31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ru-RU" sz="31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100" b="1" dirty="0" smtClean="0">
                <a:solidFill>
                  <a:schemeClr val="bg1"/>
                </a:solidFill>
                <a:latin typeface="Arial Black" pitchFamily="34" charset="0"/>
              </a:rPr>
              <a:t>Література: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55000" lnSpcReduction="20000"/>
          </a:bodyPr>
          <a:lstStyle/>
          <a:p>
            <a:r>
              <a:rPr lang="uk-UA" b="1" dirty="0" smtClean="0"/>
              <a:t>Авраменко О. М., </a:t>
            </a:r>
            <a:r>
              <a:rPr lang="uk-UA" b="1" dirty="0" err="1" smtClean="0"/>
              <a:t>Пахаренко</a:t>
            </a:r>
            <a:r>
              <a:rPr lang="uk-UA" b="1" dirty="0" smtClean="0"/>
              <a:t> В.І. Українська література: Підручник для 10 класу загальноосвітніх навчальних закладів(рівень стандарту, академічний рівень). – К. : Грамота, 2010</a:t>
            </a:r>
          </a:p>
          <a:p>
            <a:r>
              <a:rPr lang="uk-UA" b="1" dirty="0" smtClean="0"/>
              <a:t>Авраменко О. М. , Скрипник Л. М.  Українська література: Книжка для вчителя: календарне планування та розробки уроків. 10 клас . – К. : Грамота, 2010</a:t>
            </a:r>
          </a:p>
          <a:p>
            <a:r>
              <a:rPr lang="uk-UA" b="1" dirty="0" smtClean="0"/>
              <a:t>Мовчан Р. В. та ін. Українська література 10-11 класи: програма для профільного навчання учнів загальноосвітніх навчальних закладів. – К.: Грамота, 2011 </a:t>
            </a:r>
          </a:p>
          <a:p>
            <a:r>
              <a:rPr lang="uk-UA" b="1" dirty="0" err="1" smtClean="0"/>
              <a:t>Надурак</a:t>
            </a:r>
            <a:r>
              <a:rPr lang="uk-UA" b="1" dirty="0" smtClean="0"/>
              <a:t> С., </a:t>
            </a:r>
            <a:r>
              <a:rPr lang="uk-UA" b="1" dirty="0" err="1" smtClean="0"/>
              <a:t>Слоньовська</a:t>
            </a:r>
            <a:r>
              <a:rPr lang="uk-UA" b="1" dirty="0" smtClean="0"/>
              <a:t> О. Вивчення української літератури: Методичні поради. Розробки уроків. Матеріали для інтеграції. – Харків: Ранок,  2004</a:t>
            </a:r>
          </a:p>
          <a:p>
            <a:r>
              <a:rPr lang="uk-UA" b="1" dirty="0" err="1" smtClean="0">
                <a:cs typeface="Times New Roman" pitchFamily="18" charset="0"/>
              </a:rPr>
              <a:t>Особистісно</a:t>
            </a:r>
            <a:r>
              <a:rPr lang="uk-UA" b="1" dirty="0" smtClean="0">
                <a:cs typeface="Times New Roman" pitchFamily="18" charset="0"/>
              </a:rPr>
              <a:t> зорієнтований урок літератури : з досвіду роботи / </a:t>
            </a:r>
            <a:r>
              <a:rPr lang="uk-UA" b="1" dirty="0" err="1" smtClean="0">
                <a:cs typeface="Times New Roman" pitchFamily="18" charset="0"/>
              </a:rPr>
              <a:t>упоряд</a:t>
            </a:r>
            <a:r>
              <a:rPr lang="uk-UA" b="1" dirty="0" smtClean="0">
                <a:cs typeface="Times New Roman" pitchFamily="18" charset="0"/>
              </a:rPr>
              <a:t>. Г. </a:t>
            </a:r>
            <a:r>
              <a:rPr lang="uk-UA" b="1" dirty="0" err="1" smtClean="0">
                <a:cs typeface="Times New Roman" pitchFamily="18" charset="0"/>
              </a:rPr>
              <a:t>Федяй</a:t>
            </a:r>
            <a:r>
              <a:rPr lang="uk-UA" b="1" dirty="0" smtClean="0">
                <a:cs typeface="Times New Roman" pitchFamily="18" charset="0"/>
              </a:rPr>
              <a:t>, А. </a:t>
            </a:r>
            <a:r>
              <a:rPr lang="uk-UA" b="1" dirty="0" err="1" smtClean="0">
                <a:cs typeface="Times New Roman" pitchFamily="18" charset="0"/>
              </a:rPr>
              <a:t>Фасоля</a:t>
            </a:r>
            <a:r>
              <a:rPr lang="uk-UA" b="1" dirty="0" smtClean="0">
                <a:cs typeface="Times New Roman" pitchFamily="18" charset="0"/>
              </a:rPr>
              <a:t>. – К.: Шкільний світ, 2005. </a:t>
            </a:r>
            <a:endParaRPr lang="uk-UA" b="1" dirty="0" smtClean="0"/>
          </a:p>
          <a:p>
            <a:pPr lvl="0"/>
            <a:r>
              <a:rPr lang="uk-UA" b="1" dirty="0" smtClean="0"/>
              <a:t>[Електронний ресурс]. – Режим доступу: </a:t>
            </a:r>
            <a:r>
              <a:rPr lang="uk-UA" b="1" dirty="0" smtClean="0">
                <a:hlinkClick r:id="rId2"/>
              </a:rPr>
              <a:t>http://mon.gov.ua</a:t>
            </a:r>
            <a:r>
              <a:rPr lang="uk-UA" b="1" dirty="0" smtClean="0"/>
              <a:t>.</a:t>
            </a:r>
          </a:p>
          <a:p>
            <a:pPr lvl="0"/>
            <a:r>
              <a:rPr lang="uk-UA" b="1" dirty="0" smtClean="0"/>
              <a:t>[Електронний ресурс]. – Режим доступу:</a:t>
            </a:r>
            <a:r>
              <a:rPr lang="uk-UA" b="1" dirty="0" smtClean="0">
                <a:hlinkClick r:id="rId3"/>
              </a:rPr>
              <a:t> http://uk.wikipedia.org/wiki</a:t>
            </a:r>
            <a:r>
              <a:rPr lang="uk-UA" b="1" dirty="0" smtClean="0"/>
              <a:t> </a:t>
            </a:r>
            <a:endParaRPr lang="uk-UA" dirty="0" smtClean="0"/>
          </a:p>
          <a:p>
            <a:pPr lvl="0"/>
            <a:r>
              <a:rPr lang="uk-UA" b="1" dirty="0" smtClean="0"/>
              <a:t>[Електронний ресурс]. – Режим доступу: </a:t>
            </a:r>
            <a:r>
              <a:rPr lang="en-US" b="1" dirty="0" smtClean="0">
                <a:hlinkClick r:id="rId4"/>
              </a:rPr>
              <a:t>www.school-worlg.com.ua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170586"/>
          </a:xfrm>
        </p:spPr>
        <p:txBody>
          <a:bodyPr>
            <a:normAutofit/>
          </a:bodyPr>
          <a:lstStyle/>
          <a:p>
            <a:pPr algn="l"/>
            <a:r>
              <a:rPr lang="uk-UA" sz="3200" b="1" i="1" u="sng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Корифей </a:t>
            </a:r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(з грецької)– голова, вождь, керівник.</a:t>
            </a:r>
            <a:b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У давньогрецькій драмі </a:t>
            </a:r>
            <a:r>
              <a:rPr lang="uk-UA" sz="3200" b="1" i="1" u="sng" dirty="0" smtClean="0">
                <a:solidFill>
                  <a:schemeClr val="bg1"/>
                </a:solidFill>
                <a:latin typeface="Arial Black" pitchFamily="34" charset="0"/>
              </a:rPr>
              <a:t>корифей </a:t>
            </a:r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– це виконавець речитативів, посередник між хором і акторами.</a:t>
            </a:r>
            <a:b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У наш час </a:t>
            </a:r>
            <a:r>
              <a:rPr lang="uk-UA" sz="3200" b="1" i="1" u="sng" dirty="0" smtClean="0">
                <a:solidFill>
                  <a:schemeClr val="bg1"/>
                </a:solidFill>
                <a:latin typeface="Arial Black" pitchFamily="34" charset="0"/>
              </a:rPr>
              <a:t>корифей</a:t>
            </a:r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 – це видатний діяч у якійсь галузі </a:t>
            </a:r>
            <a:b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науки чи мистецтва</a:t>
            </a:r>
            <a:b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2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32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" name="Picture 6" descr="http://artvertep.com/res/images/posters/original/167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92080" y="4005064"/>
            <a:ext cx="2870940" cy="2149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img_teatr_3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911419" cy="3888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6" y="404664"/>
            <a:ext cx="81369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У другій половині ХІХ ст. поширювалися аматорські театральні рухи. Аматорські трупи виникли у Чернігові, Києві, Полтаві, </a:t>
            </a:r>
            <a:r>
              <a:rPr lang="uk-UA" sz="2000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Єлисаветграді</a:t>
            </a:r>
            <a:endParaRPr lang="uk-UA" sz="2000" dirty="0" smtClean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На фото аматорська трупа м. Києва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949280"/>
            <a:ext cx="84715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Arial Black" pitchFamily="34" charset="0"/>
              </a:rPr>
              <a:t>        </a:t>
            </a:r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Аматорський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— самодіяльний</a:t>
            </a:r>
            <a:endParaRPr lang="ru-RU" sz="2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625070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  <a:t>У 60-х роках ХІХ ст. </a:t>
            </a:r>
            <a:r>
              <a:rPr lang="uk-UA" sz="3200" dirty="0" err="1" smtClean="0">
                <a:solidFill>
                  <a:schemeClr val="bg1"/>
                </a:solidFill>
                <a:latin typeface="Arial Black" pitchFamily="34" charset="0"/>
              </a:rPr>
              <a:t>“громадівці”</a:t>
            </a:r>
            <a: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М. Старицький </a:t>
            </a:r>
            <a:r>
              <a:rPr lang="uk-UA" sz="3200" i="1" dirty="0" smtClean="0">
                <a:solidFill>
                  <a:schemeClr val="bg1"/>
                </a:solidFill>
                <a:latin typeface="Arial Black" pitchFamily="34" charset="0"/>
              </a:rPr>
              <a:t>та</a:t>
            </a:r>
            <a:r>
              <a:rPr lang="uk-UA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 </a:t>
            </a:r>
            <a:br>
              <a:rPr lang="uk-UA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uk-UA" sz="32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М. Лисенко </a:t>
            </a:r>
            <a: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  <a:t>організували Товариство українських сценічних акторів.</a:t>
            </a:r>
            <a:b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3200" dirty="0" smtClean="0">
                <a:solidFill>
                  <a:schemeClr val="bg1"/>
                </a:solidFill>
                <a:latin typeface="Arial Black" pitchFamily="34" charset="0"/>
              </a:rPr>
              <a:t> Це був прообраз майбутнього театру корифеїв</a:t>
            </a:r>
            <a:endParaRPr lang="ru-RU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2050" name="Picture 2" descr="C:\Documents and Settings\Admin\Рабочий стол\к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76672"/>
            <a:ext cx="1933575" cy="2371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Documents and Settings\Admin\Рабочий стол\ind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501008"/>
            <a:ext cx="1872208" cy="25526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6156176" y="2924944"/>
            <a:ext cx="3203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uk-UA" sz="16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М. Старицький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6237311"/>
            <a:ext cx="23762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       М. Лисенко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19"/>
            <a:ext cx="4822304" cy="4608513"/>
          </a:xfrm>
        </p:spPr>
        <p:txBody>
          <a:bodyPr>
            <a:normAutofit fontScale="90000"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27 жовтня 1882 року на сцені міського театру в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Єлисаветграді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Марко Кропивницький 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поставив драму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І. Котляревського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“Наталка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2800" dirty="0" err="1" smtClean="0">
                <a:solidFill>
                  <a:schemeClr val="bg1"/>
                </a:solidFill>
                <a:latin typeface="Arial Black" pitchFamily="34" charset="0"/>
              </a:rPr>
              <a:t>Полтавка”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…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ТАК РОЗПОЧАЛАСЬ ІСТОРІЯ УКРАЇНСЬКОГО </a:t>
            </a:r>
            <a:r>
              <a:rPr lang="uk-UA" sz="2800" i="1" dirty="0" smtClean="0">
                <a:solidFill>
                  <a:schemeClr val="bg1"/>
                </a:solidFill>
                <a:latin typeface="Arial Black" pitchFamily="34" charset="0"/>
              </a:rPr>
              <a:t>ПРОФЕСІЙНОГО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u="sng" dirty="0" smtClean="0">
                <a:solidFill>
                  <a:schemeClr val="bg1"/>
                </a:solidFill>
                <a:latin typeface="Arial Black" pitchFamily="34" charset="0"/>
              </a:rPr>
              <a:t>ТЕАТРУ КОРИФЕЇВ</a:t>
            </a:r>
            <a:endParaRPr lang="ru-RU" sz="2800" u="sng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6" name="Picture 4" descr="G:\для еку\14-03 Кропивницьки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24744"/>
            <a:ext cx="3071812" cy="4410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364088" y="5733256"/>
            <a:ext cx="3779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   </a:t>
            </a:r>
            <a:r>
              <a:rPr lang="uk-UA" dirty="0" smtClean="0">
                <a:solidFill>
                  <a:schemeClr val="bg1"/>
                </a:solidFill>
                <a:latin typeface="Arial Black" pitchFamily="34" charset="0"/>
              </a:rPr>
              <a:t>Марко Кропивницький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43608" y="544522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chemeClr val="bg1"/>
                </a:solidFill>
                <a:latin typeface="Arial Black" pitchFamily="34" charset="0"/>
              </a:rPr>
              <a:t>    Трупа Кропивницького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4099" name="Picture 3" descr="C:\Documents and Settings\Admin\Рабочий стол\SlonovskayaUkrlit-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052736"/>
            <a:ext cx="6227720" cy="40846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4725144"/>
            <a:ext cx="66247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           І. Я. Франко писав, що корифеї створили трупу,  “ якої Україна не бачила ані перед, ані по тому…, котра робила фурор не тільки по українських містах, а також у Москві і </a:t>
            </a:r>
            <a:r>
              <a:rPr lang="uk-UA" sz="2000" dirty="0" err="1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Петербурзі”</a:t>
            </a:r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7170" name="Picture 2" descr="C:\Documents and Settings\Admin\Рабочий стол\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548680"/>
            <a:ext cx="2304256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4534272" cy="5400600"/>
          </a:xfrm>
        </p:spPr>
        <p:txBody>
          <a:bodyPr>
            <a:noAutofit/>
          </a:bodyPr>
          <a:lstStyle/>
          <a:p>
            <a:r>
              <a:rPr lang="uk-UA" sz="2800" u="sng" dirty="0" smtClean="0">
                <a:solidFill>
                  <a:schemeClr val="bg1"/>
                </a:solidFill>
                <a:latin typeface="Arial Black" pitchFamily="34" charset="0"/>
              </a:rPr>
              <a:t>Репертуар </a:t>
            </a:r>
            <a: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  <a:t>професійного українського театру становили твори </a:t>
            </a:r>
            <a:br>
              <a:rPr lang="uk-UA" sz="2800" dirty="0" smtClean="0">
                <a:solidFill>
                  <a:schemeClr val="bg1"/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І. Котляревського,</a:t>
            </a:r>
            <a:b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 Г. </a:t>
            </a:r>
            <a:r>
              <a:rPr lang="uk-UA" sz="2800" i="1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Квітки-Основ’яненка</a:t>
            </a: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,</a:t>
            </a:r>
            <a:b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Т. Шевченка, </a:t>
            </a:r>
            <a:b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М. </a:t>
            </a:r>
            <a:r>
              <a:rPr lang="uk-UA" sz="2800" i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Кропивницького, </a:t>
            </a: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М. Старицького, </a:t>
            </a:r>
            <a:b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І. Карпенка-Карого, О. Островського,</a:t>
            </a:r>
            <a:b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</a:br>
            <a:r>
              <a:rPr lang="uk-UA" sz="2800" i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Black" pitchFamily="34" charset="0"/>
              </a:rPr>
              <a:t>М. Гоголя</a:t>
            </a:r>
            <a:endParaRPr lang="ru-RU" sz="2800" i="1" dirty="0">
              <a:solidFill>
                <a:schemeClr val="tx2">
                  <a:lumMod val="40000"/>
                  <a:lumOff val="6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050" name="Picture 2" descr="C:\Documents and Settings\Admin\Рабочий стол\sofya_html_m7c322e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48680"/>
            <a:ext cx="3215010" cy="49338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076056" y="5661248"/>
            <a:ext cx="3851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І. Карпенко-Карий  - Назар </a:t>
            </a:r>
            <a:r>
              <a:rPr lang="uk-UA" sz="1600" dirty="0" err="1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Стодоля</a:t>
            </a:r>
            <a:r>
              <a:rPr lang="uk-UA" sz="16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в однойменній п’єсі </a:t>
            </a:r>
          </a:p>
          <a:p>
            <a:r>
              <a:rPr lang="uk-UA" sz="1600" dirty="0" smtClean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Т. Шевченка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421</Words>
  <Application>Microsoft Office PowerPoint</Application>
  <PresentationFormat>Экран (4:3)</PresentationFormat>
  <Paragraphs>38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Українська драматургія і театр 70–90-х рр. ХІХ ст.</vt:lpstr>
      <vt:lpstr>Театр корифеїв</vt:lpstr>
      <vt:lpstr>Корифей (з грецької)– голова, вождь, керівник. У давньогрецькій драмі корифей – це виконавець речитативів, посередник між хором і акторами. У наш час корифей – це видатний діяч у якійсь галузі  науки чи мистецтва  </vt:lpstr>
      <vt:lpstr>Презентация PowerPoint</vt:lpstr>
      <vt:lpstr>У 60-х роках ХІХ ст. “громадівці”  М. Старицький та  М. Лисенко організували Товариство українських сценічних акторів.  Це був прообраз майбутнього театру корифеїв</vt:lpstr>
      <vt:lpstr>27 жовтня 1882 року на сцені міського театру в Єлисаветграді  Марко Кропивницький поставив драму  І. Котляревського “Наталка Полтавка”…   ТАК РОЗПОЧАЛАСЬ ІСТОРІЯ УКРАЇНСЬКОГО ПРОФЕСІЙНОГО ТЕАТРУ КОРИФЕЇВ</vt:lpstr>
      <vt:lpstr>Презентация PowerPoint</vt:lpstr>
      <vt:lpstr>Презентация PowerPoint</vt:lpstr>
      <vt:lpstr>Репертуар професійного українського театру становили твори  І. Котляревського,  Г. Квітки-Основ’яненка, Т. Шевченка,  М. Кропивницького, М. Старицького,  І. Карпенка-Карого, О. Островського, М. Гоголя</vt:lpstr>
      <vt:lpstr>Подвижниками українського національного театру   були брати Тобілевичі – Іван Карпенко-Карий, Микола Садовський, Панас Саксаганський та їхня сестра  Марія Садовська-Барілотті</vt:lpstr>
      <vt:lpstr>Панас Саксаганський.      І. Карпенко-Карий.      Микола Садовський.</vt:lpstr>
      <vt:lpstr>Марія Заньковецька  –  провідна актриса трупи  –  мала неабиякий успіх у глядачів</vt:lpstr>
      <vt:lpstr>Марія Садовська-Барілотті</vt:lpstr>
      <vt:lpstr>Ганна Затиркевич-Карпинська</vt:lpstr>
      <vt:lpstr>Театр корифеїв мав великий успіх не лише на території Росії, а й у Молдові, Польщі, на Закавказзі. Про гру акторів захоплено відгукувався  К. Станіславський:  "Такі українські актори, як Кропивницький,  Заньковецька, Саксаганський, Садовський — блискуча плеяда майстрів української сцени —  ввійшли золотими літерами на скрижалі історії світового мистецтва… Той, хто бачив гру українських акторів, зберіг світлу пам’ять на все життя "</vt:lpstr>
      <vt:lpstr>Артисти Театру корифеїв</vt:lpstr>
      <vt:lpstr>1883 року  виступи колективу в межах Київського генерал-губернаторства (третина Наддніпрянської України) були заборонені, та зупинити ажіотаж навколо українського театру вже було не можливо</vt:lpstr>
      <vt:lpstr>Оновлення репертуару М. Старицький переробляє твори І. Нечуя-Левицького та Я. Кухаренка, а згодом пише власні  твори: “Не судилося”, “Ой не ходи, Грицю, та й на вечорниці”, “У темряві”, історичну драму “Богдан Хмельницький” </vt:lpstr>
      <vt:lpstr>Актуальними на той час були твори  М. Кропивницького:  “Дай серцю волю, заведе в неволю”,  “Доки сонце зійде, роса очі виїсть”,  “Глитай, або ж Павук”</vt:lpstr>
      <vt:lpstr>Талант  І. Карпенка-Карого  був найпотужнішим. Його  досягнення – жанрове розмаїття творів:  “Безталанна”, “Наймичка”, трагікомедія  “Мартин Боруля”  комедії “Сто тисяч”, “Хазяїн”,  трагедія “Сава Чалий” та інші</vt:lpstr>
      <vt:lpstr>СПИСОК ВИКОРИСТАНИХ ДЖЕРЕЛ: Література: 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 корифеїв</dc:title>
  <dc:creator>User</dc:creator>
  <cp:lastModifiedBy>User</cp:lastModifiedBy>
  <cp:revision>30</cp:revision>
  <dcterms:created xsi:type="dcterms:W3CDTF">2017-02-21T20:35:57Z</dcterms:created>
  <dcterms:modified xsi:type="dcterms:W3CDTF">2017-08-09T22:40:05Z</dcterms:modified>
</cp:coreProperties>
</file>