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1" r:id="rId6"/>
    <p:sldId id="258" r:id="rId7"/>
    <p:sldId id="263" r:id="rId8"/>
    <p:sldId id="270" r:id="rId9"/>
    <p:sldId id="259" r:id="rId10"/>
    <p:sldId id="264" r:id="rId11"/>
    <p:sldId id="267" r:id="rId12"/>
    <p:sldId id="265" r:id="rId13"/>
    <p:sldId id="269" r:id="rId14"/>
    <p:sldId id="268" r:id="rId15"/>
    <p:sldId id="266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9263-AD53-467F-BEE0-E585CD4566BF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73F5-3237-4D2A-9CEE-67CE764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9263-AD53-467F-BEE0-E585CD4566BF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73F5-3237-4D2A-9CEE-67CE764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9263-AD53-467F-BEE0-E585CD4566BF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73F5-3237-4D2A-9CEE-67CE764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9263-AD53-467F-BEE0-E585CD4566BF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73F5-3237-4D2A-9CEE-67CE764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9263-AD53-467F-BEE0-E585CD4566BF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73F5-3237-4D2A-9CEE-67CE764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9263-AD53-467F-BEE0-E585CD4566BF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73F5-3237-4D2A-9CEE-67CE764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9263-AD53-467F-BEE0-E585CD4566BF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73F5-3237-4D2A-9CEE-67CE764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9263-AD53-467F-BEE0-E585CD4566BF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73F5-3237-4D2A-9CEE-67CE764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9263-AD53-467F-BEE0-E585CD4566BF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73F5-3237-4D2A-9CEE-67CE764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9263-AD53-467F-BEE0-E585CD4566BF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73F5-3237-4D2A-9CEE-67CE764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9263-AD53-467F-BEE0-E585CD4566BF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73F5-3237-4D2A-9CEE-67CE764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tx2">
                <a:lumMod val="75000"/>
              </a:schemeClr>
            </a:gs>
            <a:gs pos="50000">
              <a:schemeClr val="tx2">
                <a:lumMod val="60000"/>
                <a:lumOff val="40000"/>
              </a:schemeClr>
            </a:gs>
            <a:gs pos="100000">
              <a:srgbClr val="00B0F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F9263-AD53-467F-BEE0-E585CD4566BF}" type="datetimeFigureOut">
              <a:rPr lang="ru-RU" smtClean="0"/>
              <a:pPr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B73F5-3237-4D2A-9CEE-67CE764AA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" TargetMode="External"/><Relationship Id="rId2" Type="http://schemas.openxmlformats.org/officeDocument/2006/relationships/hyperlink" Target="http://mon.gov.u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chool-worlg.com.ua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4294967295"/>
          </p:nvPr>
        </p:nvSpPr>
        <p:spPr>
          <a:xfrm>
            <a:off x="1371600" y="2420889"/>
            <a:ext cx="6512768" cy="2448272"/>
          </a:xfrm>
        </p:spPr>
        <p:txBody>
          <a:bodyPr>
            <a:noAutofit/>
          </a:bodyPr>
          <a:lstStyle/>
          <a:p>
            <a:pPr algn="ctr">
              <a:lnSpc>
                <a:spcPct val="170000"/>
              </a:lnSpc>
              <a:buNone/>
            </a:pPr>
            <a:r>
              <a:rPr lang="ru-RU" sz="2000" b="1" dirty="0" smtClean="0">
                <a:cs typeface="Times New Roman" pitchFamily="18" charset="0"/>
              </a:rPr>
              <a:t/>
            </a:r>
            <a:br>
              <a:rPr lang="ru-RU" sz="2000" b="1" dirty="0" smtClean="0">
                <a:cs typeface="Times New Roman" pitchFamily="18" charset="0"/>
              </a:rPr>
            </a:br>
            <a:endParaRPr lang="ru-RU" sz="2000" b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2074242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chemeClr val="bg1"/>
                </a:solidFill>
                <a:latin typeface="Arial Black" pitchFamily="34" charset="0"/>
              </a:rPr>
              <a:t>Українська драматургія і театр 70–90-х рр. ХІХ ст.</a:t>
            </a:r>
            <a:endParaRPr lang="ru-RU" sz="4000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635896" y="274638"/>
            <a:ext cx="5050904" cy="6394722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bg1"/>
                </a:solidFill>
                <a:latin typeface="Arial Black" pitchFamily="34" charset="0"/>
              </a:rPr>
              <a:t>Подвижниками українського національного театру  </a:t>
            </a:r>
            <a:br>
              <a:rPr lang="uk-UA" sz="36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були брати Тобілевичі – </a:t>
            </a:r>
            <a: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Іван Карпенко-Карий, Микола Садовський, Панас Саксаганський 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та їхня сестра </a:t>
            </a:r>
            <a:b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Марія </a:t>
            </a:r>
            <a:r>
              <a:rPr lang="uk-UA" sz="2800" i="1" dirty="0" err="1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Садовська-Барілотті</a:t>
            </a:r>
            <a:endParaRPr lang="ru-RU" sz="2800" i="1" dirty="0">
              <a:solidFill>
                <a:schemeClr val="tx2">
                  <a:lumMod val="40000"/>
                  <a:lumOff val="60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5445224"/>
            <a:ext cx="3131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 Black" pitchFamily="34" charset="0"/>
              </a:rPr>
              <a:t>    Брати  Тобілевичі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pic>
        <p:nvPicPr>
          <p:cNvPr id="1026" name="Picture 2" descr="C:\Documents and Settings\Admin\Рабочий стол\7439_html_m6ca82d7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80728"/>
            <a:ext cx="3218758" cy="43204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81128"/>
            <a:ext cx="8229600" cy="2276872"/>
          </a:xfrm>
        </p:spPr>
        <p:txBody>
          <a:bodyPr>
            <a:normAutofit/>
          </a:bodyPr>
          <a:lstStyle/>
          <a:p>
            <a:r>
              <a:rPr lang="uk-UA" sz="1600" dirty="0" smtClean="0">
                <a:solidFill>
                  <a:schemeClr val="bg1"/>
                </a:solidFill>
                <a:latin typeface="Arial Black" pitchFamily="34" charset="0"/>
              </a:rPr>
              <a:t>Панас Саксаганський.      І. Карпенко-Карий.      Микола Садовський.</a:t>
            </a:r>
            <a:endParaRPr lang="ru-RU" sz="16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3" name="Picture 4" descr="G:\для еку\14-11 Іва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700808"/>
            <a:ext cx="2717800" cy="35941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22" name="Picture 2" descr="C:\Documents and Settings\Admin\Рабочий стол\ссс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052736"/>
            <a:ext cx="2117804" cy="332459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23" name="Picture 3" descr="C:\Documents and Settings\Admin\Рабочий стол\п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052736"/>
            <a:ext cx="2196580" cy="34563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Autofit/>
          </a:bodyPr>
          <a:lstStyle/>
          <a:p>
            <a: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Марія Заньковецька  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–  провідна актриса трупи  –  мала неабиякий успіх у глядачів</a:t>
            </a:r>
            <a:endParaRPr lang="ru-RU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3074" name="Picture 2" descr="C:\Documents and Settings\Admin\Рабочий стол\г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060848"/>
            <a:ext cx="3209131" cy="44758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Марія </a:t>
            </a:r>
            <a:r>
              <a:rPr lang="uk-UA" sz="2800" i="1" dirty="0" err="1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Садовська-Барілотті</a:t>
            </a:r>
            <a:endParaRPr lang="ru-RU" sz="2800" dirty="0"/>
          </a:p>
        </p:txBody>
      </p:sp>
      <p:pic>
        <p:nvPicPr>
          <p:cNvPr id="6146" name="Picture 2" descr="C:\Documents and Settings\Admin\Рабочий стол\0417  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916832"/>
            <a:ext cx="2964461" cy="40060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Ганна </a:t>
            </a:r>
            <a:r>
              <a:rPr lang="uk-UA" sz="2800" i="1" dirty="0" err="1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Затиркевич-Карпинська</a:t>
            </a:r>
            <a:endParaRPr lang="ru-RU" sz="2800" i="1" dirty="0">
              <a:solidFill>
                <a:schemeClr val="tx2">
                  <a:lumMod val="40000"/>
                  <a:lumOff val="6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3" name="Picture 4" descr="G:\для еку\14-07 Ганн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700808"/>
            <a:ext cx="3307344" cy="43204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bg1"/>
                </a:solidFill>
                <a:latin typeface="Arial Black" pitchFamily="34" charset="0"/>
              </a:rPr>
              <a:t>Театр корифеїв мав великий успіх не лише на території Росії, а й у Молдові, Польщі, на Закавказзі.</a:t>
            </a:r>
            <a:r>
              <a:rPr lang="uk-UA" sz="2400" dirty="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uk-UA" sz="24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2400" dirty="0" smtClean="0">
                <a:solidFill>
                  <a:schemeClr val="bg1"/>
                </a:solidFill>
                <a:latin typeface="Arial Black" pitchFamily="34" charset="0"/>
              </a:rPr>
              <a:t>Про гру акторів захоплено відгукувався </a:t>
            </a:r>
            <a:br>
              <a:rPr lang="uk-UA" sz="24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2400" dirty="0" smtClean="0">
                <a:solidFill>
                  <a:schemeClr val="bg1"/>
                </a:solidFill>
                <a:latin typeface="Arial Black" pitchFamily="34" charset="0"/>
              </a:rPr>
              <a:t>К. Станіславський: </a:t>
            </a:r>
            <a:r>
              <a:rPr lang="ru-RU" sz="2400" dirty="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  <a:cs typeface="Times New Roman"/>
              </a:rPr>
              <a:t>"</a:t>
            </a:r>
            <a:r>
              <a:rPr lang="uk-UA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Такі українські актори, як Кропивницький, </a:t>
            </a:r>
            <a:br>
              <a:rPr lang="uk-UA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</a:br>
            <a:r>
              <a:rPr lang="uk-UA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Заньковецька, Саксаганський, Садовський —</a:t>
            </a:r>
            <a:br>
              <a:rPr lang="uk-UA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</a:br>
            <a:r>
              <a:rPr lang="uk-UA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блискуча плеяда майстрів української сцени — </a:t>
            </a:r>
            <a:br>
              <a:rPr lang="uk-UA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</a:br>
            <a:r>
              <a:rPr lang="uk-UA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ввійшли золотими літерами на скрижалі</a:t>
            </a:r>
            <a:br>
              <a:rPr lang="uk-UA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</a:br>
            <a:r>
              <a:rPr lang="uk-UA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історії світового мистецтва… Той, хто бачив гру українських акторів, зберіг світлу пам’ять на все життя </a:t>
            </a:r>
            <a:r>
              <a:rPr lang="uk-UA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  <a:cs typeface="Times New Roman"/>
              </a:rPr>
              <a:t>"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bg1"/>
                </a:solidFill>
                <a:latin typeface="Arial Black" pitchFamily="34" charset="0"/>
              </a:rPr>
              <a:t>Артисти Театру корифеїв</a:t>
            </a:r>
            <a:endParaRPr lang="ru-RU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8194" name="Picture 2" descr="C:\Documents and Settings\Admin\Рабочий стол\Театр_Корифеїв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72816"/>
            <a:ext cx="6408712" cy="44011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824536"/>
          </a:xfrm>
        </p:spPr>
        <p:txBody>
          <a:bodyPr>
            <a:normAutofit/>
          </a:bodyPr>
          <a:lstStyle/>
          <a:p>
            <a:r>
              <a:rPr lang="uk-UA" sz="3200" dirty="0" smtClean="0">
                <a:latin typeface="Arial Black" pitchFamily="34" charset="0"/>
              </a:rPr>
              <a:t>1883 року  виступи колективу в межах Київського генерал-губернаторства (третина Наддніпрянської України) були заборонені, та зупинити ажіотаж навколо українського театру вже було не можливо</a:t>
            </a:r>
            <a:endParaRPr lang="ru-RU" sz="3200" dirty="0">
              <a:latin typeface="Arial Black" pitchFamily="34" charset="0"/>
            </a:endParaRPr>
          </a:p>
        </p:txBody>
      </p:sp>
      <p:pic>
        <p:nvPicPr>
          <p:cNvPr id="3" name="Picture 6" descr="http://artvertep.com/res/images/posters/original/167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419872" y="4293096"/>
            <a:ext cx="2870940" cy="21495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6322714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bg1"/>
                </a:solidFill>
                <a:latin typeface="Arial Black" pitchFamily="34" charset="0"/>
              </a:rPr>
              <a:t>Оновлення репертуару</a:t>
            </a:r>
            <a:r>
              <a:rPr lang="uk-UA" sz="3200" dirty="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uk-UA" sz="32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М. Старицький 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переробляє твори І. Нечуя-Левицького та Я. Кухаренка, а згодом пише власні  твори: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“Не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судилося”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“Ой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 не ходи, Грицю, та й на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вечорниці”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, “У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темряві”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, історичну драму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“Богдан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Хмельницький”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</a:br>
            <a:endParaRPr lang="ru-RU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1026" name="Picture 2" descr="C:\Documents and Settings\Admin\Рабочий стол\с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124744"/>
            <a:ext cx="2507822" cy="40012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0"/>
            <a:ext cx="5482952" cy="594928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bg1"/>
                </a:solidFill>
                <a:latin typeface="Arial Black" pitchFamily="34" charset="0"/>
              </a:rPr>
              <a:t>Актуальними на той час були твори </a:t>
            </a:r>
            <a:br>
              <a:rPr lang="uk-UA" sz="36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М. Кропивницького</a:t>
            </a:r>
            <a:r>
              <a:rPr lang="uk-UA" sz="2800" i="1" dirty="0" smtClean="0">
                <a:solidFill>
                  <a:schemeClr val="bg1"/>
                </a:solidFill>
                <a:latin typeface="Arial Black" pitchFamily="34" charset="0"/>
              </a:rPr>
              <a:t>: </a:t>
            </a:r>
            <a:br>
              <a:rPr lang="uk-UA" sz="2800" i="1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“Дай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 серцю волю, заведе в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неволю”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,</a:t>
            </a:r>
            <a:b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“Доки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 сонце зійде, роса очі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виїсть”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, </a:t>
            </a:r>
            <a:b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“Глитай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, або ж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Павук”</a:t>
            </a:r>
            <a:endParaRPr lang="ru-RU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2050" name="Picture 2" descr="C:\Documents and Settings\Admin\Рабочий стол\к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2477684" cy="3744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 Black" pitchFamily="34" charset="0"/>
              </a:rPr>
              <a:t>Театр корифеїв</a:t>
            </a:r>
            <a:endParaRPr lang="ru-RU" dirty="0"/>
          </a:p>
        </p:txBody>
      </p:sp>
      <p:pic>
        <p:nvPicPr>
          <p:cNvPr id="4" name="Picture 2" descr="C:\Documents and Settings\Admin\Рабочий стол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204864"/>
            <a:ext cx="4601654" cy="31683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78896" cy="6322714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bg1"/>
                </a:solidFill>
                <a:latin typeface="Arial Black" pitchFamily="34" charset="0"/>
              </a:rPr>
              <a:t>Талант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b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І. Карпенка-Карого </a:t>
            </a:r>
            <a:br>
              <a:rPr lang="uk-UA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</a:b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був найпотужнішим. Його  досягнення – жанрове розмаїття творів: 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“Безталанна”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“Наймичка”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, трагікомедія 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“Мартин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Боруля”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b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комедії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“Сто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тисяч”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“Хазяїн”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, </a:t>
            </a:r>
            <a:b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трагедія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“Сава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Чалий”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 та інші</a:t>
            </a:r>
            <a:endParaRPr lang="ru-RU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3074" name="Picture 2" descr="C:\Documents and Settings\Admin\Рабочий стол\13137620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908720"/>
            <a:ext cx="3069201" cy="403244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uk-UA" sz="3100" b="1" dirty="0" smtClean="0">
                <a:solidFill>
                  <a:schemeClr val="bg1"/>
                </a:solidFill>
                <a:latin typeface="Arial Black" pitchFamily="34" charset="0"/>
              </a:rPr>
              <a:t>СПИСОК ВИКОРИСТАНИХ ДЖЕРЕЛ:</a:t>
            </a:r>
            <a:r>
              <a:rPr lang="ru-RU" sz="3100" dirty="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ru-RU" sz="31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3100" b="1" dirty="0" smtClean="0">
                <a:solidFill>
                  <a:schemeClr val="bg1"/>
                </a:solidFill>
                <a:latin typeface="Arial Black" pitchFamily="34" charset="0"/>
              </a:rPr>
              <a:t>Література: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20480"/>
          </a:xfrm>
        </p:spPr>
        <p:txBody>
          <a:bodyPr>
            <a:normAutofit fontScale="55000" lnSpcReduction="20000"/>
          </a:bodyPr>
          <a:lstStyle/>
          <a:p>
            <a:r>
              <a:rPr lang="uk-UA" b="1" dirty="0" smtClean="0"/>
              <a:t>Авраменко О. М., </a:t>
            </a:r>
            <a:r>
              <a:rPr lang="uk-UA" b="1" dirty="0" err="1" smtClean="0"/>
              <a:t>Пахаренко</a:t>
            </a:r>
            <a:r>
              <a:rPr lang="uk-UA" b="1" dirty="0" smtClean="0"/>
              <a:t> В.І. Українська література: Підручник для 10 класу загальноосвітніх навчальних закладів(рівень стандарту, академічний рівень). – К. : Грамота, 2010</a:t>
            </a:r>
          </a:p>
          <a:p>
            <a:r>
              <a:rPr lang="uk-UA" b="1" dirty="0" smtClean="0"/>
              <a:t>Авраменко О. М. , Скрипник Л. М.  Українська література: Книжка для вчителя: календарне планування та розробки уроків. 10 клас . – К. : Грамота, 2010</a:t>
            </a:r>
          </a:p>
          <a:p>
            <a:r>
              <a:rPr lang="uk-UA" b="1" dirty="0" smtClean="0"/>
              <a:t>Мовчан Р. В. та ін. Українська література 10-11 класи: програма для профільного навчання учнів загальноосвітніх навчальних закладів. – К.: Грамота, 2011 </a:t>
            </a:r>
          </a:p>
          <a:p>
            <a:r>
              <a:rPr lang="uk-UA" b="1" dirty="0" err="1" smtClean="0"/>
              <a:t>Надурак</a:t>
            </a:r>
            <a:r>
              <a:rPr lang="uk-UA" b="1" dirty="0" smtClean="0"/>
              <a:t> С., </a:t>
            </a:r>
            <a:r>
              <a:rPr lang="uk-UA" b="1" dirty="0" err="1" smtClean="0"/>
              <a:t>Слоньовська</a:t>
            </a:r>
            <a:r>
              <a:rPr lang="uk-UA" b="1" dirty="0" smtClean="0"/>
              <a:t> О. Вивчення української літератури: Методичні поради. Розробки уроків. Матеріали для інтеграції. – Харків: Ранок,  2004</a:t>
            </a:r>
          </a:p>
          <a:p>
            <a:r>
              <a:rPr lang="uk-UA" b="1" dirty="0" err="1" smtClean="0">
                <a:cs typeface="Times New Roman" pitchFamily="18" charset="0"/>
              </a:rPr>
              <a:t>Особистісно</a:t>
            </a:r>
            <a:r>
              <a:rPr lang="uk-UA" b="1" dirty="0" smtClean="0">
                <a:cs typeface="Times New Roman" pitchFamily="18" charset="0"/>
              </a:rPr>
              <a:t> зорієнтований урок літератури : з досвіду роботи / </a:t>
            </a:r>
            <a:r>
              <a:rPr lang="uk-UA" b="1" dirty="0" err="1" smtClean="0">
                <a:cs typeface="Times New Roman" pitchFamily="18" charset="0"/>
              </a:rPr>
              <a:t>упоряд</a:t>
            </a:r>
            <a:r>
              <a:rPr lang="uk-UA" b="1" dirty="0" smtClean="0">
                <a:cs typeface="Times New Roman" pitchFamily="18" charset="0"/>
              </a:rPr>
              <a:t>. Г. </a:t>
            </a:r>
            <a:r>
              <a:rPr lang="uk-UA" b="1" dirty="0" err="1" smtClean="0">
                <a:cs typeface="Times New Roman" pitchFamily="18" charset="0"/>
              </a:rPr>
              <a:t>Федяй</a:t>
            </a:r>
            <a:r>
              <a:rPr lang="uk-UA" b="1" dirty="0" smtClean="0">
                <a:cs typeface="Times New Roman" pitchFamily="18" charset="0"/>
              </a:rPr>
              <a:t>, А. </a:t>
            </a:r>
            <a:r>
              <a:rPr lang="uk-UA" b="1" dirty="0" err="1" smtClean="0">
                <a:cs typeface="Times New Roman" pitchFamily="18" charset="0"/>
              </a:rPr>
              <a:t>Фасоля</a:t>
            </a:r>
            <a:r>
              <a:rPr lang="uk-UA" b="1" dirty="0" smtClean="0">
                <a:cs typeface="Times New Roman" pitchFamily="18" charset="0"/>
              </a:rPr>
              <a:t>. – К.: Шкільний світ, 2005. </a:t>
            </a:r>
            <a:endParaRPr lang="uk-UA" b="1" dirty="0" smtClean="0"/>
          </a:p>
          <a:p>
            <a:pPr lvl="0"/>
            <a:r>
              <a:rPr lang="uk-UA" b="1" dirty="0" smtClean="0"/>
              <a:t>[Електронний ресурс]. – Режим доступу: </a:t>
            </a:r>
            <a:r>
              <a:rPr lang="uk-UA" b="1" dirty="0" smtClean="0">
                <a:hlinkClick r:id="rId2"/>
              </a:rPr>
              <a:t>http://mon.gov.ua</a:t>
            </a:r>
            <a:r>
              <a:rPr lang="uk-UA" b="1" dirty="0" smtClean="0"/>
              <a:t>.</a:t>
            </a:r>
          </a:p>
          <a:p>
            <a:pPr lvl="0"/>
            <a:r>
              <a:rPr lang="uk-UA" b="1" dirty="0" smtClean="0"/>
              <a:t>[Електронний ресурс]. – Режим доступу:</a:t>
            </a:r>
            <a:r>
              <a:rPr lang="uk-UA" b="1" dirty="0" smtClean="0">
                <a:hlinkClick r:id="rId3"/>
              </a:rPr>
              <a:t> http://uk.wikipedia.org/wiki</a:t>
            </a:r>
            <a:r>
              <a:rPr lang="uk-UA" b="1" dirty="0" smtClean="0"/>
              <a:t> </a:t>
            </a:r>
            <a:endParaRPr lang="uk-UA" dirty="0" smtClean="0"/>
          </a:p>
          <a:p>
            <a:pPr lvl="0"/>
            <a:r>
              <a:rPr lang="uk-UA" b="1" dirty="0" smtClean="0"/>
              <a:t>[Електронний ресурс]. – Режим доступу: </a:t>
            </a:r>
            <a:r>
              <a:rPr lang="en-US" b="1" dirty="0" smtClean="0">
                <a:hlinkClick r:id="rId4"/>
              </a:rPr>
              <a:t>www.school-worlg.com.ua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5170586"/>
          </a:xfrm>
        </p:spPr>
        <p:txBody>
          <a:bodyPr>
            <a:normAutofit/>
          </a:bodyPr>
          <a:lstStyle/>
          <a:p>
            <a:pPr algn="l"/>
            <a:r>
              <a:rPr lang="uk-UA" sz="3200" b="1" i="1" u="sng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Корифей </a:t>
            </a:r>
            <a:r>
              <a:rPr lang="uk-UA" sz="3200" b="1" dirty="0" smtClean="0">
                <a:solidFill>
                  <a:schemeClr val="bg1"/>
                </a:solidFill>
                <a:latin typeface="Arial Black" pitchFamily="34" charset="0"/>
              </a:rPr>
              <a:t>(з грецької)– голова, вождь, керівник.</a:t>
            </a:r>
            <a:br>
              <a:rPr lang="uk-UA" sz="3200" b="1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3200" b="1" dirty="0" smtClean="0">
                <a:solidFill>
                  <a:schemeClr val="bg1"/>
                </a:solidFill>
                <a:latin typeface="Arial Black" pitchFamily="34" charset="0"/>
              </a:rPr>
              <a:t>У давньогрецькій драмі </a:t>
            </a:r>
            <a:r>
              <a:rPr lang="uk-UA" sz="3200" b="1" i="1" u="sng" dirty="0" smtClean="0">
                <a:solidFill>
                  <a:schemeClr val="bg1"/>
                </a:solidFill>
                <a:latin typeface="Arial Black" pitchFamily="34" charset="0"/>
              </a:rPr>
              <a:t>корифей </a:t>
            </a:r>
            <a:r>
              <a:rPr lang="uk-UA" sz="3200" b="1" dirty="0" smtClean="0">
                <a:solidFill>
                  <a:schemeClr val="bg1"/>
                </a:solidFill>
                <a:latin typeface="Arial Black" pitchFamily="34" charset="0"/>
              </a:rPr>
              <a:t>– це виконавець речитативів, посередник між хором і акторами.</a:t>
            </a:r>
            <a:br>
              <a:rPr lang="uk-UA" sz="3200" b="1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3200" b="1" dirty="0" smtClean="0">
                <a:solidFill>
                  <a:schemeClr val="bg1"/>
                </a:solidFill>
                <a:latin typeface="Arial Black" pitchFamily="34" charset="0"/>
              </a:rPr>
              <a:t>У наш час </a:t>
            </a:r>
            <a:r>
              <a:rPr lang="uk-UA" sz="3200" b="1" i="1" u="sng" dirty="0" smtClean="0">
                <a:solidFill>
                  <a:schemeClr val="bg1"/>
                </a:solidFill>
                <a:latin typeface="Arial Black" pitchFamily="34" charset="0"/>
              </a:rPr>
              <a:t>корифей</a:t>
            </a:r>
            <a:r>
              <a:rPr lang="uk-UA" sz="3200" b="1" dirty="0" smtClean="0">
                <a:solidFill>
                  <a:schemeClr val="bg1"/>
                </a:solidFill>
                <a:latin typeface="Arial Black" pitchFamily="34" charset="0"/>
              </a:rPr>
              <a:t> – це видатний діяч у якійсь галузі </a:t>
            </a:r>
            <a:br>
              <a:rPr lang="uk-UA" sz="3200" b="1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3200" b="1" dirty="0" smtClean="0">
                <a:solidFill>
                  <a:schemeClr val="bg1"/>
                </a:solidFill>
                <a:latin typeface="Arial Black" pitchFamily="34" charset="0"/>
              </a:rPr>
              <a:t>науки чи мистецтва</a:t>
            </a:r>
            <a:br>
              <a:rPr lang="uk-UA" sz="3200" b="1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3200" b="1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ru-RU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3" name="Picture 6" descr="http://artvertep.com/res/images/posters/original/167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292080" y="4005064"/>
            <a:ext cx="2870940" cy="21495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Рабочий стол\img_teatr_3_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16832"/>
            <a:ext cx="6911419" cy="38884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395536" y="404664"/>
            <a:ext cx="813690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 smtClean="0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У другій половині ХІХ ст. поширювалися аматорські театральні рухи. Аматорські трупи виникли у Чернігові, Києві, Полтаві, </a:t>
            </a:r>
            <a:r>
              <a:rPr lang="uk-UA" sz="2000" dirty="0" err="1" smtClean="0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Єлисаветграді</a:t>
            </a:r>
            <a:endParaRPr lang="uk-UA" sz="2000" dirty="0" smtClean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uk-UA" sz="2000" dirty="0" smtClean="0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На фото аматорська трупа м. Києва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5949280"/>
            <a:ext cx="84715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chemeClr val="bg1"/>
                </a:solidFill>
                <a:latin typeface="Arial Black" pitchFamily="34" charset="0"/>
              </a:rPr>
              <a:t>        </a:t>
            </a:r>
            <a:r>
              <a:rPr lang="uk-UA" sz="2800" b="1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Аматорський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 — самодіяльний</a:t>
            </a:r>
            <a:endParaRPr lang="ru-RU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15000" cy="6250706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1"/>
                </a:solidFill>
                <a:latin typeface="Arial Black" pitchFamily="34" charset="0"/>
              </a:rPr>
              <a:t>У 60-х роках ХІХ ст. </a:t>
            </a:r>
            <a:r>
              <a:rPr lang="uk-UA" sz="3200" dirty="0" err="1" smtClean="0">
                <a:solidFill>
                  <a:schemeClr val="bg1"/>
                </a:solidFill>
                <a:latin typeface="Arial Black" pitchFamily="34" charset="0"/>
              </a:rPr>
              <a:t>“громадівці”</a:t>
            </a:r>
            <a:r>
              <a:rPr lang="uk-UA" sz="3200" dirty="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uk-UA" sz="32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32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uk-UA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М. Старицький </a:t>
            </a:r>
            <a:r>
              <a:rPr lang="uk-UA" sz="3200" i="1" dirty="0" smtClean="0">
                <a:solidFill>
                  <a:schemeClr val="bg1"/>
                </a:solidFill>
                <a:latin typeface="Arial Black" pitchFamily="34" charset="0"/>
              </a:rPr>
              <a:t>та</a:t>
            </a:r>
            <a:r>
              <a:rPr lang="uk-UA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 </a:t>
            </a:r>
            <a:br>
              <a:rPr lang="uk-UA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</a:br>
            <a:r>
              <a:rPr lang="uk-UA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М. Лисенко </a:t>
            </a:r>
            <a:r>
              <a:rPr lang="uk-UA" sz="3200" dirty="0" smtClean="0">
                <a:solidFill>
                  <a:schemeClr val="bg1"/>
                </a:solidFill>
                <a:latin typeface="Arial Black" pitchFamily="34" charset="0"/>
              </a:rPr>
              <a:t>організували Товариство українських сценічних акторів.</a:t>
            </a:r>
            <a:br>
              <a:rPr lang="uk-UA" sz="32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3200" dirty="0" smtClean="0">
                <a:solidFill>
                  <a:schemeClr val="bg1"/>
                </a:solidFill>
                <a:latin typeface="Arial Black" pitchFamily="34" charset="0"/>
              </a:rPr>
              <a:t> Це був прообраз майбутнього театру корифеїв</a:t>
            </a:r>
            <a:endParaRPr lang="ru-RU" sz="32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2050" name="Picture 2" descr="C:\Documents and Settings\Admin\Рабочий стол\к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76672"/>
            <a:ext cx="1933575" cy="23717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1" name="Picture 3" descr="C:\Documents and Settings\Admin\Рабочий стол\inde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501008"/>
            <a:ext cx="1872208" cy="25526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6156176" y="2924944"/>
            <a:ext cx="3203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uk-UA" sz="1600" dirty="0" smtClean="0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М. Старицький</a:t>
            </a:r>
            <a:endParaRPr lang="ru-RU" sz="1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72200" y="6237311"/>
            <a:ext cx="23762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 smtClean="0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        М. Лисенко</a:t>
            </a:r>
            <a:endParaRPr lang="ru-RU" sz="16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908719"/>
            <a:ext cx="4822304" cy="4608513"/>
          </a:xfrm>
        </p:spPr>
        <p:txBody>
          <a:bodyPr>
            <a:normAutofit fontScale="90000"/>
          </a:bodyPr>
          <a:lstStyle/>
          <a:p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27 жовтня 1882 року на сцені міського театру в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Єлисаветграді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b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Марко Кропивницький 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поставив драму </a:t>
            </a:r>
            <a:b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І. Котляревського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“Наталка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uk-UA" sz="2800" dirty="0" err="1" smtClean="0">
                <a:solidFill>
                  <a:schemeClr val="bg1"/>
                </a:solidFill>
                <a:latin typeface="Arial Black" pitchFamily="34" charset="0"/>
              </a:rPr>
              <a:t>Полтавка”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…</a:t>
            </a:r>
            <a:b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b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ТАК РОЗПОЧАЛАСЬ ІСТОРІЯ УКРАЇНСЬКОГО </a:t>
            </a:r>
            <a:r>
              <a:rPr lang="uk-UA" sz="2800" i="1" dirty="0" smtClean="0">
                <a:solidFill>
                  <a:schemeClr val="bg1"/>
                </a:solidFill>
                <a:latin typeface="Arial Black" pitchFamily="34" charset="0"/>
              </a:rPr>
              <a:t>ПРОФЕСІЙНОГО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2800" u="sng" dirty="0" smtClean="0">
                <a:solidFill>
                  <a:schemeClr val="bg1"/>
                </a:solidFill>
                <a:latin typeface="Arial Black" pitchFamily="34" charset="0"/>
              </a:rPr>
              <a:t>ТЕАТРУ КОРИФЕЇВ</a:t>
            </a:r>
            <a:endParaRPr lang="ru-RU" sz="2800" u="sng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6" name="Picture 4" descr="G:\для еку\14-03 Кропивницьк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124744"/>
            <a:ext cx="3071812" cy="4410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5364088" y="5733256"/>
            <a:ext cx="3779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 Black" pitchFamily="34" charset="0"/>
              </a:rPr>
              <a:t>Марко Кропивницький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43608" y="544522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>
                <a:solidFill>
                  <a:schemeClr val="bg1"/>
                </a:solidFill>
                <a:latin typeface="Arial Black" pitchFamily="34" charset="0"/>
              </a:rPr>
              <a:t>    Трупа Кропивницького</a:t>
            </a:r>
            <a:endParaRPr lang="ru-RU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4099" name="Picture 3" descr="C:\Documents and Settings\Admin\Рабочий стол\SlonovskayaUkrlit-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052736"/>
            <a:ext cx="6227720" cy="40846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4725144"/>
            <a:ext cx="66247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            І. Я. Франко писав, що корифеї створили трупу,  “ якої Україна не бачила ані перед, ані по тому…, котра робила фурор не тільки по українських містах, а також у Москві і </a:t>
            </a:r>
            <a:r>
              <a:rPr lang="uk-UA" sz="2000" dirty="0" err="1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Петербурзі”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7170" name="Picture 2" descr="C:\Documents and Settings\Admin\Рабочий стол\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548680"/>
            <a:ext cx="2304256" cy="41044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4534272" cy="5400600"/>
          </a:xfrm>
        </p:spPr>
        <p:txBody>
          <a:bodyPr>
            <a:noAutofit/>
          </a:bodyPr>
          <a:lstStyle/>
          <a:p>
            <a:r>
              <a:rPr lang="uk-UA" sz="2800" u="sng" dirty="0" smtClean="0">
                <a:solidFill>
                  <a:schemeClr val="bg1"/>
                </a:solidFill>
                <a:latin typeface="Arial Black" pitchFamily="34" charset="0"/>
              </a:rPr>
              <a:t>Репертуар </a:t>
            </a:r>
            <a: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  <a:t>професійного українського театру становили твори </a:t>
            </a:r>
            <a:br>
              <a:rPr lang="uk-UA" sz="28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І. Котляревського,</a:t>
            </a:r>
            <a:b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</a:br>
            <a: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 Г. </a:t>
            </a:r>
            <a:r>
              <a:rPr lang="uk-UA" sz="2800" i="1" dirty="0" err="1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Квітки-Основ’яненка</a:t>
            </a:r>
            <a: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,</a:t>
            </a:r>
            <a:b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</a:br>
            <a: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Т. Шевченка, </a:t>
            </a:r>
            <a:b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</a:br>
            <a: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М. </a:t>
            </a:r>
            <a:r>
              <a:rPr lang="uk-UA" sz="2800" i="1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Кропивницького, </a:t>
            </a:r>
            <a: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М. Старицького, </a:t>
            </a:r>
            <a:b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</a:br>
            <a: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І. Карпенка-Карого, О. Островського,</a:t>
            </a:r>
            <a:b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</a:br>
            <a:r>
              <a:rPr lang="uk-UA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>М. Гоголя</a:t>
            </a:r>
            <a:endParaRPr lang="ru-RU" sz="2800" i="1" dirty="0">
              <a:solidFill>
                <a:schemeClr val="tx2">
                  <a:lumMod val="40000"/>
                  <a:lumOff val="6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050" name="Picture 2" descr="C:\Documents and Settings\Admin\Рабочий стол\sofya_html_m7c322e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548680"/>
            <a:ext cx="3215010" cy="49338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5076056" y="5661248"/>
            <a:ext cx="3851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 smtClean="0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І. Карпенко-Карий  - Назар </a:t>
            </a:r>
            <a:r>
              <a:rPr lang="uk-UA" sz="1600" dirty="0" err="1" smtClean="0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Стодоля</a:t>
            </a:r>
            <a:r>
              <a:rPr lang="uk-UA" sz="1600" dirty="0" smtClean="0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 в однойменній п’єсі </a:t>
            </a:r>
          </a:p>
          <a:p>
            <a:r>
              <a:rPr lang="uk-UA" sz="1600" dirty="0" smtClean="0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Т. Шевченка</a:t>
            </a:r>
            <a:endParaRPr lang="ru-RU" sz="16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421</Words>
  <Application>Microsoft Office PowerPoint</Application>
  <PresentationFormat>Экран (4:3)</PresentationFormat>
  <Paragraphs>38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Українська драматургія і театр 70–90-х рр. ХІХ ст.</vt:lpstr>
      <vt:lpstr>Театр корифеїв</vt:lpstr>
      <vt:lpstr>Корифей (з грецької)– голова, вождь, керівник. У давньогрецькій драмі корифей – це виконавець речитативів, посередник між хором і акторами. У наш час корифей – це видатний діяч у якійсь галузі  науки чи мистецтва  </vt:lpstr>
      <vt:lpstr>Презентация PowerPoint</vt:lpstr>
      <vt:lpstr>У 60-х роках ХІХ ст. “громадівці”  М. Старицький та  М. Лисенко організували Товариство українських сценічних акторів.  Це був прообраз майбутнього театру корифеїв</vt:lpstr>
      <vt:lpstr>27 жовтня 1882 року на сцені міського театру в Єлисаветграді  Марко Кропивницький поставив драму  І. Котляревського “Наталка Полтавка”…   ТАК РОЗПОЧАЛАСЬ ІСТОРІЯ УКРАЇНСЬКОГО ПРОФЕСІЙНОГО ТЕАТРУ КОРИФЕЇВ</vt:lpstr>
      <vt:lpstr>Презентация PowerPoint</vt:lpstr>
      <vt:lpstr>Презентация PowerPoint</vt:lpstr>
      <vt:lpstr>Репертуар професійного українського театру становили твори  І. Котляревського,  Г. Квітки-Основ’яненка, Т. Шевченка,  М. Кропивницького, М. Старицького,  І. Карпенка-Карого, О. Островського, М. Гоголя</vt:lpstr>
      <vt:lpstr>Подвижниками українського національного театру   були брати Тобілевичі – Іван Карпенко-Карий, Микола Садовський, Панас Саксаганський та їхня сестра  Марія Садовська-Барілотті</vt:lpstr>
      <vt:lpstr>Панас Саксаганський.      І. Карпенко-Карий.      Микола Садовський.</vt:lpstr>
      <vt:lpstr>Марія Заньковецька  –  провідна актриса трупи  –  мала неабиякий успіх у глядачів</vt:lpstr>
      <vt:lpstr>Марія Садовська-Барілотті</vt:lpstr>
      <vt:lpstr>Ганна Затиркевич-Карпинська</vt:lpstr>
      <vt:lpstr>Театр корифеїв мав великий успіх не лише на території Росії, а й у Молдові, Польщі, на Закавказзі. Про гру акторів захоплено відгукувався  К. Станіславський:  "Такі українські актори, як Кропивницький,  Заньковецька, Саксаганський, Садовський — блискуча плеяда майстрів української сцени —  ввійшли золотими літерами на скрижалі історії світового мистецтва… Той, хто бачив гру українських акторів, зберіг світлу пам’ять на все життя "</vt:lpstr>
      <vt:lpstr>Артисти Театру корифеїв</vt:lpstr>
      <vt:lpstr>1883 року  виступи колективу в межах Київського генерал-губернаторства (третина Наддніпрянської України) були заборонені, та зупинити ажіотаж навколо українського театру вже було не можливо</vt:lpstr>
      <vt:lpstr>Оновлення репертуару М. Старицький переробляє твори І. Нечуя-Левицького та Я. Кухаренка, а згодом пише власні  твори: “Не судилося”, “Ой не ходи, Грицю, та й на вечорниці”, “У темряві”, історичну драму “Богдан Хмельницький” </vt:lpstr>
      <vt:lpstr>Актуальними на той час були твори  М. Кропивницького:  “Дай серцю волю, заведе в неволю”,  “Доки сонце зійде, роса очі виїсть”,  “Глитай, або ж Павук”</vt:lpstr>
      <vt:lpstr>Талант  І. Карпенка-Карого  був найпотужнішим. Його  досягнення – жанрове розмаїття творів:  “Безталанна”, “Наймичка”, трагікомедія  “Мартин Боруля”  комедії “Сто тисяч”, “Хазяїн”,  трагедія “Сава Чалий” та інші</vt:lpstr>
      <vt:lpstr>СПИСОК ВИКОРИСТАНИХ ДЖЕРЕЛ: Література: 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Театр корифеїв</dc:title>
  <dc:creator>User</dc:creator>
  <cp:lastModifiedBy>User</cp:lastModifiedBy>
  <cp:revision>30</cp:revision>
  <dcterms:created xsi:type="dcterms:W3CDTF">2017-02-21T20:35:57Z</dcterms:created>
  <dcterms:modified xsi:type="dcterms:W3CDTF">2017-08-09T22:40:05Z</dcterms:modified>
</cp:coreProperties>
</file>