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10A741-FC0E-4118-8AF2-1197B491C282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8B1B40-0C80-4F14-8360-4E11224F9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0A741-FC0E-4118-8AF2-1197B491C282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B1B40-0C80-4F14-8360-4E11224F9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0A741-FC0E-4118-8AF2-1197B491C282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B1B40-0C80-4F14-8360-4E11224F9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0A741-FC0E-4118-8AF2-1197B491C282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B1B40-0C80-4F14-8360-4E11224F9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0A741-FC0E-4118-8AF2-1197B491C282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B1B40-0C80-4F14-8360-4E11224F9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0A741-FC0E-4118-8AF2-1197B491C282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B1B40-0C80-4F14-8360-4E11224F9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0A741-FC0E-4118-8AF2-1197B491C282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B1B40-0C80-4F14-8360-4E11224F9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0A741-FC0E-4118-8AF2-1197B491C282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B1B40-0C80-4F14-8360-4E11224F9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0A741-FC0E-4118-8AF2-1197B491C282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B1B40-0C80-4F14-8360-4E11224F9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A10A741-FC0E-4118-8AF2-1197B491C282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B1B40-0C80-4F14-8360-4E11224F9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10A741-FC0E-4118-8AF2-1197B491C282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8B1B40-0C80-4F14-8360-4E11224F9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A10A741-FC0E-4118-8AF2-1197B491C282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8B1B40-0C80-4F14-8360-4E11224F9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" TargetMode="External"/><Relationship Id="rId2" Type="http://schemas.openxmlformats.org/officeDocument/2006/relationships/hyperlink" Target="http://mon.gov.ua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chool-worlg.com.u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Панас Мирний.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b="0" dirty="0" smtClean="0"/>
              <a:t>Життєвий і творчий шлях. Загальна характеристика творчості.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2924944"/>
            <a:ext cx="7772400" cy="30963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/>
            </a:r>
            <a:br>
              <a:rPr lang="ru-RU" sz="2400" dirty="0" smtClean="0"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71600" y="1340768"/>
            <a:ext cx="7776864" cy="417646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</a:t>
            </a:r>
            <a:br>
              <a:rPr lang="uk-UA" dirty="0" smtClean="0"/>
            </a:br>
            <a:r>
              <a:rPr lang="uk-UA" dirty="0" smtClean="0"/>
              <a:t>            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Панас Мирний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</a:t>
            </a:r>
            <a:r>
              <a:rPr lang="uk-UA" dirty="0" smtClean="0">
                <a:latin typeface="Arial Black" pitchFamily="34" charset="0"/>
              </a:rPr>
              <a:t>основоположник        українського </a:t>
            </a:r>
            <a:br>
              <a:rPr lang="uk-UA" dirty="0" smtClean="0">
                <a:latin typeface="Arial Black" pitchFamily="34" charset="0"/>
              </a:rPr>
            </a:b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соціально-психологічного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uk-UA" dirty="0" smtClean="0">
                <a:latin typeface="Arial Black" pitchFamily="34" charset="0"/>
              </a:rPr>
              <a:t>роману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Admin\Рабочий стол\11931262878978847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1656184" cy="165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1287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Серед творчого доробку також:</a:t>
            </a:r>
            <a:endParaRPr lang="uk-UA" sz="3200" b="1" dirty="0" smtClean="0">
              <a:solidFill>
                <a:srgbClr val="00B050"/>
              </a:solidFill>
              <a:cs typeface="Times New Roman"/>
            </a:endParaRPr>
          </a:p>
          <a:p>
            <a:r>
              <a:rPr lang="uk-UA" b="1" dirty="0" smtClean="0">
                <a:solidFill>
                  <a:srgbClr val="00B050"/>
                </a:solidFill>
                <a:cs typeface="Times New Roman"/>
              </a:rPr>
              <a:t>Переклади В. Шекспіра, </a:t>
            </a:r>
          </a:p>
          <a:p>
            <a:r>
              <a:rPr lang="uk-UA" b="1" dirty="0" smtClean="0">
                <a:solidFill>
                  <a:srgbClr val="00B050"/>
                </a:solidFill>
                <a:cs typeface="Times New Roman"/>
              </a:rPr>
              <a:t>публіцистичні статті ,</a:t>
            </a:r>
          </a:p>
          <a:p>
            <a:r>
              <a:rPr lang="uk-UA" b="1" dirty="0" smtClean="0">
                <a:solidFill>
                  <a:srgbClr val="00B050"/>
                </a:solidFill>
                <a:cs typeface="Times New Roman"/>
              </a:rPr>
              <a:t>драматичні твори, серед яких </a:t>
            </a:r>
          </a:p>
          <a:p>
            <a:r>
              <a:rPr lang="uk-UA" b="1" dirty="0" smtClean="0">
                <a:solidFill>
                  <a:srgbClr val="00B050"/>
                </a:solidFill>
                <a:cs typeface="Times New Roman"/>
              </a:rPr>
              <a:t>найпопулярнішим є </a:t>
            </a:r>
            <a:r>
              <a:rPr lang="uk-UA" b="1" dirty="0" err="1" smtClean="0">
                <a:solidFill>
                  <a:srgbClr val="00B050"/>
                </a:solidFill>
                <a:cs typeface="Times New Roman"/>
              </a:rPr>
              <a:t>п</a:t>
            </a:r>
            <a:r>
              <a:rPr lang="uk-UA" b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′</a:t>
            </a:r>
            <a:r>
              <a:rPr lang="uk-UA" b="1" dirty="0" err="1" smtClean="0">
                <a:solidFill>
                  <a:srgbClr val="00B050"/>
                </a:solidFill>
                <a:cs typeface="Times New Roman"/>
              </a:rPr>
              <a:t>єса</a:t>
            </a:r>
            <a:r>
              <a:rPr lang="uk-UA" b="1" dirty="0" smtClean="0">
                <a:solidFill>
                  <a:srgbClr val="00B050"/>
                </a:solidFill>
                <a:cs typeface="Times New Roman"/>
              </a:rPr>
              <a:t> </a:t>
            </a:r>
            <a:r>
              <a:rPr lang="uk-UA" b="1" dirty="0" err="1" smtClean="0">
                <a:solidFill>
                  <a:srgbClr val="00B050"/>
                </a:solidFill>
                <a:cs typeface="Times New Roman"/>
              </a:rPr>
              <a:t>“Лимерівна”</a:t>
            </a:r>
            <a:endParaRPr lang="ru-RU" b="1" dirty="0"/>
          </a:p>
        </p:txBody>
      </p:sp>
      <p:pic>
        <p:nvPicPr>
          <p:cNvPr id="2050" name="Picture 2" descr="C:\Documents and Settings\Admin\Рабочий стол\maria_zankovet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56176" y="1124744"/>
            <a:ext cx="2664296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228184" y="5013176"/>
            <a:ext cx="2915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Головну роль у </a:t>
            </a:r>
            <a:r>
              <a:rPr lang="uk-UA" i="1" dirty="0" err="1" smtClean="0"/>
              <a:t>пєсі</a:t>
            </a:r>
            <a:r>
              <a:rPr lang="uk-UA" i="1" dirty="0" smtClean="0"/>
              <a:t> грала неперевершена Марія Заньковецька</a:t>
            </a:r>
            <a:endParaRPr lang="ru-RU" i="1" dirty="0"/>
          </a:p>
        </p:txBody>
      </p:sp>
      <p:pic>
        <p:nvPicPr>
          <p:cNvPr id="2052" name="Picture 4" descr="C:\Documents and Settings\Admin\Рабочий стол\1301092016363578_f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1959328" cy="3009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Admin\Рабочий стол\1188490_500x800x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20888"/>
            <a:ext cx="258043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915816" y="5877272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Кадр із фільму 1955 року та афіша фільму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642194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</a:rPr>
              <a:t>Сім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′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</a:rPr>
              <a:t>я</a:t>
            </a:r>
            <a:r>
              <a:rPr lang="uk-UA" sz="4000" dirty="0" smtClean="0"/>
              <a:t>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  </a:t>
            </a:r>
            <a:r>
              <a:rPr lang="uk-UA" sz="2400" dirty="0" smtClean="0">
                <a:solidFill>
                  <a:srgbClr val="00B050"/>
                </a:solidFill>
              </a:rPr>
              <a:t>Панас Якович був одружений з Олександрою Михайлівною </a:t>
            </a:r>
            <a:r>
              <a:rPr lang="uk-UA" sz="2400" dirty="0" err="1" smtClean="0">
                <a:solidFill>
                  <a:srgbClr val="00B050"/>
                </a:solidFill>
              </a:rPr>
              <a:t>Шейдеман</a:t>
            </a:r>
            <a:r>
              <a:rPr lang="uk-UA" sz="2400" dirty="0" smtClean="0">
                <a:solidFill>
                  <a:srgbClr val="00B050"/>
                </a:solidFill>
              </a:rPr>
              <a:t>, мав трьох синів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Documents and Settings\Admin\Рабочий стол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5487">
            <a:off x="5356085" y="3724408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Documents and Settings\Admin\Рабочий стол\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3312368" cy="2484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Documents and Settings\Admin\Рабочий стол\Rudchenko-Panas-Myhajlovych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2016224" cy="284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Documents and Settings\Admin\Рабочий стол\180px-Rudchenko-Leonid-Opanasovych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068960"/>
            <a:ext cx="2150534" cy="2890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120" y="5949280"/>
            <a:ext cx="4834880" cy="782960"/>
          </a:xfrm>
        </p:spPr>
        <p:txBody>
          <a:bodyPr>
            <a:normAutofit fontScale="90000"/>
          </a:bodyPr>
          <a:lstStyle/>
          <a:p>
            <a:r>
              <a:rPr lang="uk-UA" sz="2400" i="1" dirty="0" smtClean="0">
                <a:solidFill>
                  <a:srgbClr val="00B050"/>
                </a:solidFill>
              </a:rPr>
              <a:t>Літературно-меморіальний музей митця у Миргороді</a:t>
            </a:r>
            <a:endParaRPr lang="ru-RU" sz="2400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Documents and Settings\Admin\Рабочий стол\i.jpg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769895" cy="2824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C:\Documents and Settings\Admin\Рабочий стол\IMG_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4209461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Documents and Settings\Admin\Рабочий стол\IMG_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867142" cy="313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Documents and Settings\Admin\Рабочий стол\IMG_0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0955">
            <a:off x="4499992" y="3212976"/>
            <a:ext cx="3672408" cy="2442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          Помер Панас Мирний 28 січня 1920 року.</a:t>
            </a:r>
            <a:endParaRPr lang="ru-RU" sz="2400" dirty="0"/>
          </a:p>
        </p:txBody>
      </p:sp>
      <p:pic>
        <p:nvPicPr>
          <p:cNvPr id="6146" name="Picture 2" descr="C:\Documents and Settings\Admin\Рабочий стол\IMG_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3456384" cy="483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5890666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СПИСОК ВИКОРИСТАНИХ ДЖЕРЕЛ: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uk-UA" sz="4000" dirty="0" smtClean="0"/>
              <a:t>Література:</a:t>
            </a:r>
            <a:br>
              <a:rPr lang="uk-UA" sz="4000" dirty="0" smtClean="0"/>
            </a:br>
            <a:r>
              <a:rPr lang="uk-UA" sz="4000" dirty="0" smtClean="0"/>
              <a:t>   </a:t>
            </a:r>
            <a:r>
              <a:rPr lang="uk-UA" sz="1800" dirty="0" smtClean="0"/>
              <a:t>1. Авраменко О. М., </a:t>
            </a:r>
            <a:r>
              <a:rPr lang="uk-UA" sz="1800" dirty="0" err="1" smtClean="0"/>
              <a:t>Пахаренко</a:t>
            </a:r>
            <a:r>
              <a:rPr lang="uk-UA" sz="1800" dirty="0" smtClean="0"/>
              <a:t> В.І. Українська література: Підручник для 10 класу загальноосвітніх навчальних закладів(рівень стандарту, академічний рівень). – К. : Грамота, 2010</a:t>
            </a:r>
            <a:br>
              <a:rPr lang="uk-UA" sz="1800" dirty="0" smtClean="0"/>
            </a:br>
            <a:r>
              <a:rPr lang="uk-UA" sz="1800" dirty="0" smtClean="0"/>
              <a:t>     2. Авраменко О. М. , Скрипник Л. М.  Українська література: Книжка для вчителя: календарне планування та розробки уроків. 10 клас . – К. : Грамота, 2010</a:t>
            </a:r>
            <a:br>
              <a:rPr lang="uk-UA" sz="1800" dirty="0" smtClean="0"/>
            </a:br>
            <a:r>
              <a:rPr lang="uk-UA" sz="1800" dirty="0" smtClean="0"/>
              <a:t>      3. Мовчан Р. В. та ін. Українська література 10-11 класи: програма для профільного навчання учнів загальноосвітніх навчальних закладів. – К.: Грамота, 2011 </a:t>
            </a:r>
            <a:br>
              <a:rPr lang="uk-UA" sz="1800" dirty="0" smtClean="0"/>
            </a:br>
            <a:r>
              <a:rPr lang="uk-UA" sz="1800" dirty="0" smtClean="0"/>
              <a:t>      4.  </a:t>
            </a:r>
            <a:r>
              <a:rPr lang="uk-UA" sz="1800" dirty="0" err="1" smtClean="0"/>
              <a:t>Надурак</a:t>
            </a:r>
            <a:r>
              <a:rPr lang="uk-UA" sz="1800" dirty="0" smtClean="0"/>
              <a:t> С., </a:t>
            </a:r>
            <a:r>
              <a:rPr lang="uk-UA" sz="1800" dirty="0" err="1" smtClean="0"/>
              <a:t>Слоньовська</a:t>
            </a:r>
            <a:r>
              <a:rPr lang="uk-UA" sz="1800" dirty="0" smtClean="0"/>
              <a:t> О. Вивчення української літератури: Методичні поради. Розробки уроків. Матеріали для інтеграції. – Харків: Ранок,  2004</a:t>
            </a:r>
            <a:br>
              <a:rPr lang="uk-UA" sz="1800" dirty="0" smtClean="0"/>
            </a:br>
            <a:r>
              <a:rPr lang="uk-UA" sz="1800" dirty="0" smtClean="0"/>
              <a:t>      5. </a:t>
            </a:r>
            <a:r>
              <a:rPr lang="uk-UA" sz="1800" dirty="0" err="1" smtClean="0">
                <a:cs typeface="Times New Roman" pitchFamily="18" charset="0"/>
              </a:rPr>
              <a:t>Особистісно</a:t>
            </a:r>
            <a:r>
              <a:rPr lang="uk-UA" sz="1800" dirty="0" smtClean="0">
                <a:cs typeface="Times New Roman" pitchFamily="18" charset="0"/>
              </a:rPr>
              <a:t> зорієнтований урок літератури : з досвіду роботи / </a:t>
            </a:r>
            <a:r>
              <a:rPr lang="uk-UA" sz="1800" dirty="0" err="1" smtClean="0">
                <a:cs typeface="Times New Roman" pitchFamily="18" charset="0"/>
              </a:rPr>
              <a:t>упоряд</a:t>
            </a:r>
            <a:r>
              <a:rPr lang="uk-UA" sz="1800" dirty="0" smtClean="0">
                <a:cs typeface="Times New Roman" pitchFamily="18" charset="0"/>
              </a:rPr>
              <a:t>. Г. </a:t>
            </a:r>
            <a:r>
              <a:rPr lang="uk-UA" sz="1800" dirty="0" err="1" smtClean="0">
                <a:cs typeface="Times New Roman" pitchFamily="18" charset="0"/>
              </a:rPr>
              <a:t>Федяй</a:t>
            </a:r>
            <a:r>
              <a:rPr lang="uk-UA" sz="1800" dirty="0" smtClean="0">
                <a:cs typeface="Times New Roman" pitchFamily="18" charset="0"/>
              </a:rPr>
              <a:t>, А. </a:t>
            </a:r>
            <a:r>
              <a:rPr lang="uk-UA" sz="1800" dirty="0" err="1" smtClean="0">
                <a:cs typeface="Times New Roman" pitchFamily="18" charset="0"/>
              </a:rPr>
              <a:t>Фасоля</a:t>
            </a:r>
            <a:r>
              <a:rPr lang="uk-UA" sz="1800" dirty="0" smtClean="0">
                <a:cs typeface="Times New Roman" pitchFamily="18" charset="0"/>
              </a:rPr>
              <a:t>. – К.: Шкільний світ, 2005.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      6. [Електронний ресурс]. – Режим доступу: </a:t>
            </a:r>
            <a:r>
              <a:rPr lang="uk-UA" sz="1800" dirty="0" smtClean="0">
                <a:hlinkClick r:id="rId2"/>
              </a:rPr>
              <a:t>http://mon.gov.ua</a:t>
            </a:r>
            <a:r>
              <a:rPr lang="uk-UA" sz="1800" dirty="0" smtClean="0"/>
              <a:t>.</a:t>
            </a:r>
            <a:br>
              <a:rPr lang="uk-UA" sz="1800" dirty="0" smtClean="0"/>
            </a:br>
            <a:r>
              <a:rPr lang="uk-UA" sz="1800" dirty="0" smtClean="0"/>
              <a:t>      7. [Електронний ресурс]. – Режим доступу:</a:t>
            </a:r>
            <a:r>
              <a:rPr lang="uk-UA" sz="1800" dirty="0" smtClean="0">
                <a:hlinkClick r:id="rId3"/>
              </a:rPr>
              <a:t> http://uk.wikipedia.org/wiki</a:t>
            </a:r>
            <a:r>
              <a:rPr lang="uk-UA" sz="1800" dirty="0" smtClean="0"/>
              <a:t> </a:t>
            </a:r>
            <a:br>
              <a:rPr lang="uk-UA" sz="1800" dirty="0" smtClean="0"/>
            </a:br>
            <a:r>
              <a:rPr lang="uk-UA" sz="1800" dirty="0" smtClean="0"/>
              <a:t>      8.  [Електронний ресурс]. – Режим доступу: </a:t>
            </a:r>
            <a:r>
              <a:rPr lang="en-US" sz="1800" dirty="0" smtClean="0">
                <a:hlinkClick r:id="rId4"/>
              </a:rPr>
              <a:t>www.school-worlg.com.ua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016223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Панас Мирний     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Панас Якович </a:t>
            </a:r>
            <a:r>
              <a:rPr lang="uk-UA" i="1" dirty="0" err="1" smtClean="0"/>
              <a:t>Рудченко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645024"/>
            <a:ext cx="1584176" cy="1440160"/>
          </a:xfrm>
        </p:spPr>
        <p:txBody>
          <a:bodyPr>
            <a:normAutofit/>
          </a:bodyPr>
          <a:lstStyle/>
          <a:p>
            <a:pPr algn="l"/>
            <a:endParaRPr lang="ru-RU" i="1" dirty="0"/>
          </a:p>
        </p:txBody>
      </p:sp>
      <p:pic>
        <p:nvPicPr>
          <p:cNvPr id="1026" name="Picture 2" descr="C:\Documents and Settings\Admin\Рабочий стол\панас-мир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04864"/>
            <a:ext cx="2979965" cy="375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744416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>            </a:t>
            </a:r>
            <a:r>
              <a:rPr lang="uk-UA" sz="4400" dirty="0" smtClean="0">
                <a:solidFill>
                  <a:srgbClr val="00B050"/>
                </a:solidFill>
              </a:rPr>
              <a:t>Вся моя слава – Україна, якби я їй добра хоч на мачину зробив, то б мені й була слава, я більшої не хочу</a:t>
            </a:r>
            <a:br>
              <a:rPr lang="uk-UA" sz="4400" dirty="0" smtClean="0">
                <a:solidFill>
                  <a:srgbClr val="00B050"/>
                </a:solidFill>
              </a:rPr>
            </a:br>
            <a:r>
              <a:rPr lang="uk-UA" sz="4400" i="1" dirty="0" smtClean="0">
                <a:solidFill>
                  <a:srgbClr val="00B050"/>
                </a:solidFill>
              </a:rPr>
              <a:t>                                                                                                                                    </a:t>
            </a:r>
            <a:r>
              <a:rPr lang="uk-UA" i="1" dirty="0" smtClean="0">
                <a:solidFill>
                  <a:srgbClr val="00B050"/>
                </a:solidFill>
              </a:rPr>
              <a:t>Панас Мирний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У Миргороді 13 травня 1849 року </a:t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50"/>
                </a:solidFill>
              </a:rPr>
              <a:t>народився </a:t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50"/>
                </a:solidFill>
              </a:rPr>
              <a:t>Панас Якович </a:t>
            </a:r>
            <a:r>
              <a:rPr lang="uk-UA" dirty="0" err="1" smtClean="0">
                <a:solidFill>
                  <a:srgbClr val="00B050"/>
                </a:solidFill>
              </a:rPr>
              <a:t>Рудченко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Admin\Рабочий стол\1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92896"/>
            <a:ext cx="4731118" cy="354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76056" y="5013325"/>
            <a:ext cx="3816424" cy="1511300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Батьки Панаса Мирного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Яків Григорович та Тетяна Яківна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251520" y="836613"/>
            <a:ext cx="3723580" cy="4464050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1800" b="1" i="1" dirty="0" smtClean="0"/>
              <a:t>Батько</a:t>
            </a:r>
            <a:r>
              <a:rPr lang="uk-UA" sz="1800" dirty="0" smtClean="0"/>
              <a:t> служив канцеляристом, а потім бухгалтером повітового казначейства. Дуже любив свою роботу. З дітьми тримався на відстані, проте діти любили його і поважали за справедливо однакове ставлення до них.</a:t>
            </a:r>
          </a:p>
          <a:p>
            <a:pPr algn="l"/>
            <a:endParaRPr lang="uk-UA" sz="1800" dirty="0" smtClean="0"/>
          </a:p>
          <a:p>
            <a:pPr algn="l"/>
            <a:endParaRPr lang="uk-UA" sz="1800" dirty="0" smtClean="0"/>
          </a:p>
          <a:p>
            <a:pPr algn="l"/>
            <a:r>
              <a:rPr lang="uk-UA" sz="1800" b="1" i="1" dirty="0" smtClean="0"/>
              <a:t>Мати</a:t>
            </a:r>
            <a:r>
              <a:rPr lang="uk-UA" sz="1800" dirty="0" smtClean="0"/>
              <a:t> виховувала дітей, спілкувалася з ними лише українською. Любила кулінарію. Займалася народною медициною</a:t>
            </a:r>
          </a:p>
          <a:p>
            <a:endParaRPr lang="ru-RU" sz="1800" dirty="0"/>
          </a:p>
        </p:txBody>
      </p:sp>
      <p:pic>
        <p:nvPicPr>
          <p:cNvPr id="3074" name="Picture 2" descr="C:\Documents and Settings\Admin\Рабочий стол\292142_1_w_30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2857500" cy="41767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45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3528392" cy="4461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722376" y="0"/>
            <a:ext cx="7772400" cy="1124744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</a:rPr>
              <a:t>Панас Мирний та Іван Білик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4716016" y="1196752"/>
            <a:ext cx="4176464" cy="4320480"/>
          </a:xfrm>
        </p:spPr>
        <p:txBody>
          <a:bodyPr>
            <a:normAutofit/>
          </a:bodyPr>
          <a:lstStyle/>
          <a:p>
            <a:r>
              <a:rPr lang="uk-UA" dirty="0" smtClean="0"/>
              <a:t>Іван – старший брат Панаса Мирного, якого найбільше любив і до якого тягнувся ще в дитинстві. Вони були різними як зовні, так і за характерами. Іван – рішучий і наполегливий, Панас – тихий і мрійливий.</a:t>
            </a:r>
          </a:p>
          <a:p>
            <a:r>
              <a:rPr lang="uk-UA" dirty="0" smtClean="0"/>
              <a:t>Настільною книгою братів був Шевченків </a:t>
            </a:r>
            <a:r>
              <a:rPr lang="uk-UA" dirty="0" err="1" smtClean="0"/>
              <a:t>“Кобзар”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      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563888" y="692696"/>
            <a:ext cx="4572000" cy="5184576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Панас Мирний навчався у Миргородському та Гадяцькому училищах.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Мріяв про гімназію та університет, але так і не навчався там, займався самоосвітою</a:t>
            </a:r>
          </a:p>
          <a:p>
            <a:pPr>
              <a:buNone/>
            </a:pPr>
            <a:endParaRPr lang="en-US" dirty="0" smtClean="0"/>
          </a:p>
          <a:p>
            <a:r>
              <a:rPr lang="uk-UA" dirty="0" smtClean="0"/>
              <a:t>З 14 років служив в канцеляріях Гадяча, Миргорода та Прилук</a:t>
            </a:r>
          </a:p>
          <a:p>
            <a:endParaRPr lang="uk-UA" dirty="0" smtClean="0"/>
          </a:p>
          <a:p>
            <a:r>
              <a:rPr lang="uk-UA" dirty="0" smtClean="0"/>
              <a:t>1867 р. – бухгалтер Гадяцького повітового казначейства</a:t>
            </a:r>
          </a:p>
          <a:p>
            <a:endParaRPr lang="uk-UA" dirty="0" smtClean="0"/>
          </a:p>
          <a:p>
            <a:r>
              <a:rPr lang="uk-UA" dirty="0" smtClean="0"/>
              <a:t>1871р. – провідний співробітник Полтавської губернської казенної палати  </a:t>
            </a:r>
          </a:p>
          <a:p>
            <a:endParaRPr lang="uk-UA" dirty="0" smtClean="0"/>
          </a:p>
          <a:p>
            <a:r>
              <a:rPr lang="uk-UA" dirty="0" smtClean="0"/>
              <a:t>Прослужив чиновником 57 років, мав чин цивільного генерала – дійсного статського радника</a:t>
            </a:r>
            <a:endParaRPr lang="ru-RU" dirty="0"/>
          </a:p>
        </p:txBody>
      </p:sp>
      <p:pic>
        <p:nvPicPr>
          <p:cNvPr id="5122" name="Picture 2" descr="C:\Documents and Settings\Admin\Рабочий стол\1_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2232248" cy="317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4104456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Література</a:t>
            </a:r>
            <a:r>
              <a:rPr lang="uk-UA" b="0" dirty="0" smtClean="0"/>
              <a:t/>
            </a:r>
            <a:br>
              <a:rPr lang="uk-UA" b="0" dirty="0" smtClean="0"/>
            </a:br>
            <a:r>
              <a:rPr lang="uk-UA" sz="2200" dirty="0" smtClean="0">
                <a:solidFill>
                  <a:srgbClr val="00B050"/>
                </a:solidFill>
              </a:rPr>
              <a:t>У серпні 1872 року дебютує у львівському журналі  </a:t>
            </a:r>
            <a:r>
              <a:rPr lang="uk-UA" sz="2200" dirty="0" err="1" smtClean="0">
                <a:solidFill>
                  <a:srgbClr val="00B050"/>
                </a:solidFill>
              </a:rPr>
              <a:t>“Правда</a:t>
            </a:r>
            <a:r>
              <a:rPr lang="uk-UA" sz="2200" dirty="0" smtClean="0">
                <a:solidFill>
                  <a:srgbClr val="00B050"/>
                </a:solidFill>
              </a:rPr>
              <a:t> ” віршем </a:t>
            </a:r>
            <a:r>
              <a:rPr lang="uk-UA" sz="2200" dirty="0" err="1" smtClean="0">
                <a:solidFill>
                  <a:srgbClr val="00B050"/>
                </a:solidFill>
              </a:rPr>
              <a:t>“Україна”</a:t>
            </a:r>
            <a:r>
              <a:rPr lang="uk-UA" sz="2200" dirty="0" smtClean="0">
                <a:solidFill>
                  <a:srgbClr val="00B050"/>
                </a:solidFill>
              </a:rPr>
              <a:t> під псевдонімом Панас Мирний</a:t>
            </a:r>
            <a:br>
              <a:rPr lang="uk-UA" sz="2200" dirty="0" smtClean="0">
                <a:solidFill>
                  <a:srgbClr val="00B050"/>
                </a:solidFill>
              </a:rPr>
            </a:br>
            <a:r>
              <a:rPr lang="uk-UA" sz="2200" dirty="0" smtClean="0">
                <a:solidFill>
                  <a:srgbClr val="00B050"/>
                </a:solidFill>
              </a:rPr>
              <a:t>       У листопаді та  грудні  у цьому ж виданні </a:t>
            </a:r>
            <a:r>
              <a:rPr lang="uk-UA" sz="2200" dirty="0" err="1" smtClean="0">
                <a:solidFill>
                  <a:srgbClr val="00B050"/>
                </a:solidFill>
              </a:rPr>
              <a:t>з</a:t>
            </a:r>
            <a:r>
              <a:rPr lang="uk-UA" sz="2200" dirty="0" err="1" smtClean="0">
                <a:solidFill>
                  <a:srgbClr val="00B050"/>
                </a:solidFill>
                <a:cs typeface="Times New Roman"/>
              </a:rPr>
              <a:t>′являється</a:t>
            </a:r>
            <a:r>
              <a:rPr lang="uk-UA" sz="2200" dirty="0" smtClean="0">
                <a:solidFill>
                  <a:srgbClr val="00B050"/>
                </a:solidFill>
                <a:cs typeface="Times New Roman"/>
              </a:rPr>
              <a:t> перший прозовий твір – оповідання </a:t>
            </a:r>
            <a:r>
              <a:rPr lang="uk-UA" sz="2200" dirty="0" err="1" smtClean="0">
                <a:solidFill>
                  <a:srgbClr val="00B050"/>
                </a:solidFill>
                <a:cs typeface="Times New Roman"/>
              </a:rPr>
              <a:t>“Лихий</a:t>
            </a:r>
            <a:r>
              <a:rPr lang="uk-UA" sz="2200" dirty="0" smtClean="0">
                <a:solidFill>
                  <a:srgbClr val="00B050"/>
                </a:solidFill>
                <a:cs typeface="Times New Roman"/>
              </a:rPr>
              <a:t> </a:t>
            </a:r>
            <a:r>
              <a:rPr lang="uk-UA" sz="2200" dirty="0" err="1" smtClean="0">
                <a:solidFill>
                  <a:srgbClr val="00B050"/>
                </a:solidFill>
                <a:cs typeface="Times New Roman"/>
              </a:rPr>
              <a:t>попутав”</a:t>
            </a:r>
            <a:r>
              <a:rPr lang="uk-UA" sz="2200" dirty="0" smtClean="0">
                <a:solidFill>
                  <a:srgbClr val="00B050"/>
                </a:solidFill>
                <a:cs typeface="Times New Roman"/>
              </a:rPr>
              <a:t/>
            </a:r>
            <a:br>
              <a:rPr lang="uk-UA" sz="2200" dirty="0" smtClean="0">
                <a:solidFill>
                  <a:srgbClr val="00B050"/>
                </a:solidFill>
                <a:cs typeface="Times New Roman"/>
              </a:rPr>
            </a:br>
            <a:r>
              <a:rPr lang="uk-UA" sz="2200" dirty="0" smtClean="0">
                <a:solidFill>
                  <a:srgbClr val="00B050"/>
                </a:solidFill>
                <a:cs typeface="Times New Roman"/>
              </a:rPr>
              <a:t>                     Ще через два роки читачі ознайомилися з нарисом </a:t>
            </a:r>
            <a:r>
              <a:rPr lang="uk-UA" sz="2200" dirty="0" err="1" smtClean="0">
                <a:solidFill>
                  <a:srgbClr val="00B050"/>
                </a:solidFill>
                <a:cs typeface="Times New Roman"/>
              </a:rPr>
              <a:t>“Подоріжжя</a:t>
            </a:r>
            <a:r>
              <a:rPr lang="uk-UA" sz="2200" dirty="0" smtClean="0">
                <a:solidFill>
                  <a:srgbClr val="00B050"/>
                </a:solidFill>
                <a:cs typeface="Times New Roman"/>
              </a:rPr>
              <a:t> од Полтави до </a:t>
            </a:r>
            <a:r>
              <a:rPr lang="uk-UA" sz="2200" dirty="0" err="1" smtClean="0">
                <a:solidFill>
                  <a:srgbClr val="00B050"/>
                </a:solidFill>
                <a:cs typeface="Times New Roman"/>
              </a:rPr>
              <a:t>Гадячого”</a:t>
            </a:r>
            <a:r>
              <a:rPr lang="uk-UA" sz="2200" dirty="0" smtClean="0">
                <a:solidFill>
                  <a:srgbClr val="00B050"/>
                </a:solidFill>
                <a:cs typeface="Times New Roman"/>
              </a:rPr>
              <a:t> та повістю </a:t>
            </a:r>
            <a:r>
              <a:rPr lang="uk-UA" sz="2200" dirty="0" err="1" smtClean="0">
                <a:solidFill>
                  <a:srgbClr val="00B050"/>
                </a:solidFill>
                <a:cs typeface="Times New Roman"/>
              </a:rPr>
              <a:t>“П</a:t>
            </a:r>
            <a:r>
              <a:rPr lang="uk-UA" sz="2200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′</a:t>
            </a:r>
            <a:r>
              <a:rPr lang="uk-UA" sz="2200" dirty="0" err="1" smtClean="0">
                <a:solidFill>
                  <a:srgbClr val="00B050"/>
                </a:solidFill>
                <a:cs typeface="Times New Roman"/>
              </a:rPr>
              <a:t>яниця”</a:t>
            </a:r>
            <a:r>
              <a:rPr lang="uk-UA" sz="2200" dirty="0" smtClean="0">
                <a:solidFill>
                  <a:srgbClr val="00B050"/>
                </a:solidFill>
                <a:cs typeface="Times New Roman"/>
              </a:rPr>
              <a:t/>
            </a:r>
            <a:br>
              <a:rPr lang="uk-UA" sz="2200" dirty="0" smtClean="0">
                <a:solidFill>
                  <a:srgbClr val="00B050"/>
                </a:solidFill>
                <a:cs typeface="Times New Roman"/>
              </a:rPr>
            </a:br>
            <a:r>
              <a:rPr lang="uk-UA" sz="2200" dirty="0" smtClean="0">
                <a:solidFill>
                  <a:srgbClr val="00B050"/>
                </a:solidFill>
                <a:cs typeface="Times New Roman"/>
              </a:rPr>
              <a:t>                                1880 р. виходить друком роман </a:t>
            </a:r>
            <a:r>
              <a:rPr lang="uk-UA" sz="2200" dirty="0" err="1" smtClean="0">
                <a:solidFill>
                  <a:srgbClr val="00B050"/>
                </a:solidFill>
                <a:cs typeface="Times New Roman"/>
              </a:rPr>
              <a:t>“</a:t>
            </a:r>
            <a:r>
              <a:rPr lang="uk-UA" sz="2200" dirty="0" err="1" smtClean="0">
                <a:solidFill>
                  <a:srgbClr val="00B050"/>
                </a:solidFill>
              </a:rPr>
              <a:t>Хіба</a:t>
            </a:r>
            <a:r>
              <a:rPr lang="uk-UA" sz="2200" dirty="0" smtClean="0">
                <a:solidFill>
                  <a:srgbClr val="00B050"/>
                </a:solidFill>
              </a:rPr>
              <a:t> ревуть воли, як ясла повні?</a:t>
            </a:r>
            <a:r>
              <a:rPr lang="uk-UA" sz="2200" dirty="0" smtClean="0">
                <a:solidFill>
                  <a:srgbClr val="00B050"/>
                </a:solidFill>
                <a:cs typeface="Times New Roman"/>
              </a:rPr>
              <a:t>”</a:t>
            </a:r>
            <a:br>
              <a:rPr lang="uk-UA" sz="2200" dirty="0" smtClean="0">
                <a:solidFill>
                  <a:srgbClr val="00B050"/>
                </a:solidFill>
                <a:cs typeface="Times New Roman"/>
              </a:rPr>
            </a:br>
            <a:r>
              <a:rPr lang="uk-UA" sz="2200" dirty="0" smtClean="0">
                <a:solidFill>
                  <a:srgbClr val="00B050"/>
                </a:solidFill>
                <a:cs typeface="Times New Roman"/>
              </a:rPr>
              <a:t>У 1883-1884 рр. працює над романом </a:t>
            </a:r>
            <a:r>
              <a:rPr lang="uk-UA" sz="2200" dirty="0" err="1" smtClean="0">
                <a:solidFill>
                  <a:srgbClr val="00B050"/>
                </a:solidFill>
                <a:cs typeface="Times New Roman"/>
              </a:rPr>
              <a:t>“Повія”</a:t>
            </a:r>
            <a:r>
              <a:rPr lang="uk-UA" sz="2200" dirty="0" smtClean="0">
                <a:solidFill>
                  <a:srgbClr val="00B050"/>
                </a:solidFill>
                <a:cs typeface="Times New Roman"/>
              </a:rPr>
              <a:t/>
            </a:r>
            <a:br>
              <a:rPr lang="uk-UA" sz="2200" dirty="0" smtClean="0">
                <a:solidFill>
                  <a:srgbClr val="00B050"/>
                </a:solidFill>
                <a:cs typeface="Times New Roman"/>
              </a:rPr>
            </a:br>
            <a:r>
              <a:rPr lang="uk-UA" sz="2200" dirty="0" smtClean="0">
                <a:cs typeface="Times New Roman"/>
              </a:rPr>
              <a:t/>
            </a:r>
            <a:br>
              <a:rPr lang="uk-UA" sz="2200" dirty="0" smtClean="0">
                <a:cs typeface="Times New Roman"/>
              </a:rPr>
            </a:br>
            <a:r>
              <a:rPr lang="uk-UA" sz="2200" b="0" dirty="0" smtClean="0">
                <a:cs typeface="Times New Roman"/>
              </a:rPr>
              <a:t/>
            </a:r>
            <a:br>
              <a:rPr lang="uk-UA" sz="2200" b="0" dirty="0" smtClean="0">
                <a:cs typeface="Times New Roman"/>
              </a:rPr>
            </a:br>
            <a:r>
              <a:rPr lang="uk-UA" sz="2200" dirty="0" smtClean="0">
                <a:cs typeface="Times New Roman"/>
              </a:rPr>
              <a:t/>
            </a:r>
            <a:br>
              <a:rPr lang="uk-UA" sz="2200" dirty="0" smtClean="0">
                <a:cs typeface="Times New Roman"/>
              </a:rPr>
            </a:br>
            <a:r>
              <a:rPr lang="uk-UA" sz="2200" dirty="0" smtClean="0">
                <a:cs typeface="Times New Roman"/>
              </a:rPr>
              <a:t> </a:t>
            </a:r>
            <a:r>
              <a:rPr lang="uk-UA" sz="2200" dirty="0" smtClean="0"/>
              <a:t> </a:t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Admin\Рабочий стол\Prav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05064"/>
            <a:ext cx="4536504" cy="259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436096" y="620688"/>
            <a:ext cx="3528392" cy="4464496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200" dirty="0" smtClean="0"/>
              <a:t>Повість </a:t>
            </a:r>
            <a:r>
              <a:rPr lang="uk-UA" sz="2200" i="1" dirty="0" err="1" smtClean="0"/>
              <a:t>“Чіпка”</a:t>
            </a:r>
            <a:r>
              <a:rPr lang="uk-UA" sz="2200" i="1" dirty="0" smtClean="0"/>
              <a:t> </a:t>
            </a:r>
            <a:r>
              <a:rPr lang="uk-UA" sz="2200" dirty="0" smtClean="0"/>
              <a:t>невдовзі переросла в роман-епопею </a:t>
            </a:r>
            <a:r>
              <a:rPr lang="uk-UA" sz="2200" i="1" dirty="0" err="1" smtClean="0"/>
              <a:t>“Хіба</a:t>
            </a:r>
            <a:r>
              <a:rPr lang="uk-UA" sz="2200" i="1" dirty="0" smtClean="0"/>
              <a:t> ревуть воли, як ясла повні?”  </a:t>
            </a:r>
            <a:r>
              <a:rPr lang="uk-UA" sz="2200" dirty="0" smtClean="0"/>
              <a:t>Чернетку надіслав братові Іванові. Той висловив деякі зауваження. Спільна робота увінчалась успіхом.</a:t>
            </a:r>
            <a:br>
              <a:rPr lang="uk-UA" sz="2200" dirty="0" smtClean="0"/>
            </a:br>
            <a:r>
              <a:rPr lang="uk-UA" sz="2200" dirty="0" smtClean="0"/>
              <a:t>1880року  роман було видано у </a:t>
            </a: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</a:rPr>
              <a:t>Женеві, у друкарні М. Драгоманова</a:t>
            </a:r>
            <a:br>
              <a:rPr lang="uk-UA" sz="2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rot="569486">
            <a:off x="949817" y="2251068"/>
            <a:ext cx="2374032" cy="8062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i.jpg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68052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835</TotalTime>
  <Words>278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Панас Мирний. Життєвий і творчий шлях. Загальна характеристика творчості. </vt:lpstr>
      <vt:lpstr>Панас Мирний        Панас Якович Рудченко</vt:lpstr>
      <vt:lpstr>            Вся моя слава – Україна, якби я їй добра хоч на мачину зробив, то б мені й була слава, я більшої не хочу                                                                                                                                     Панас Мирний</vt:lpstr>
      <vt:lpstr>У Миргороді 13 травня 1849 року  народився  Панас Якович Рудченко</vt:lpstr>
      <vt:lpstr>Батьки Панаса Мирного - Яків Григорович та Тетяна Яківна</vt:lpstr>
      <vt:lpstr>Панас Мирний та Іван Білик</vt:lpstr>
      <vt:lpstr>                </vt:lpstr>
      <vt:lpstr>    Література У серпні 1872 року дебютує у львівському журналі  “Правда ” віршем “Україна” під псевдонімом Панас Мирний        У листопаді та  грудні  у цьому ж виданні з′являється перший прозовий твір – оповідання “Лихий попутав”                      Ще через два роки читачі ознайомилися з нарисом “Подоріжжя од Полтави до Гадячого” та повістю “П′яниця”                                 1880 р. виходить друком роман “Хіба ревуть воли, як ясла повні?” У 1883-1884 рр. працює над романом “Повія”                </vt:lpstr>
      <vt:lpstr>    Повість “Чіпка” невдовзі переросла в роман-епопею “Хіба ревуть воли, як ясла повні?”  Чернетку надіслав братові Іванові. Той висловив деякі зауваження. Спільна робота увінчалась успіхом. 1880року  роман було видано у Женеві, у друкарні М. Драгоманова </vt:lpstr>
      <vt:lpstr>                      Панас Мирний –          основоположник        українського  соціально-психологічного роману</vt:lpstr>
      <vt:lpstr>Презентация PowerPoint</vt:lpstr>
      <vt:lpstr>                            Сім′я     Панас Якович був одружений з Олександрою Михайлівною Шейдеман, мав трьох синів</vt:lpstr>
      <vt:lpstr>Літературно-меморіальний музей митця у Миргороді</vt:lpstr>
      <vt:lpstr>          Помер Панас Мирний 28 січня 1920 року.</vt:lpstr>
      <vt:lpstr>СПИСОК ВИКОРИСТАНИХ ДЖЕРЕЛ: Література:    1. Авраменко О. М., Пахаренко В.І. Українська література: Підручник для 10 класу загальноосвітніх навчальних закладів(рівень стандарту, академічний рівень). – К. : Грамота, 2010      2. Авраменко О. М. , Скрипник Л. М.  Українська література: Книжка для вчителя: календарне планування та розробки уроків. 10 клас . – К. : Грамота, 2010       3. Мовчан Р. В. та ін. Українська література 10-11 класи: програма для профільного навчання учнів загальноосвітніх навчальних закладів. – К.: Грамота, 2011        4.  Надурак С., Слоньовська О. Вивчення української літератури: Методичні поради. Розробки уроків. Матеріали для інтеграції. – Харків: Ранок,  2004       5. Особистісно зорієнтований урок літератури : з досвіду роботи / упоряд. Г. Федяй, А. Фасоля. – К.: Шкільний світ, 2005.        6. [Електронний ресурс]. – Режим доступу: http://mon.gov.ua.       7. [Електронний ресурс]. – Режим доступу: http://uk.wikipedia.org/wiki        8.  [Електронний ресурс]. – Режим доступу: www.school-worlg.com.ua  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Панас Мирний        Панас Якович Рудченко</dc:title>
  <dc:creator>User</dc:creator>
  <cp:lastModifiedBy>User</cp:lastModifiedBy>
  <cp:revision>90</cp:revision>
  <dcterms:created xsi:type="dcterms:W3CDTF">2016-09-29T19:16:45Z</dcterms:created>
  <dcterms:modified xsi:type="dcterms:W3CDTF">2017-08-09T22:37:34Z</dcterms:modified>
</cp:coreProperties>
</file>