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8" r:id="rId5"/>
    <p:sldId id="260" r:id="rId6"/>
    <p:sldId id="263" r:id="rId7"/>
    <p:sldId id="259" r:id="rId8"/>
    <p:sldId id="261" r:id="rId9"/>
    <p:sldId id="262" r:id="rId10"/>
    <p:sldId id="264" r:id="rId11"/>
    <p:sldId id="265" r:id="rId12"/>
    <p:sldId id="271" r:id="rId13"/>
    <p:sldId id="266" r:id="rId14"/>
    <p:sldId id="267" r:id="rId15"/>
    <p:sldId id="268" r:id="rId16"/>
    <p:sldId id="270" r:id="rId17"/>
    <p:sldId id="269" r:id="rId18"/>
    <p:sldId id="272" r:id="rId19"/>
    <p:sldId id="273" r:id="rId20"/>
    <p:sldId id="274" r:id="rId21"/>
    <p:sldId id="275" r:id="rId22"/>
    <p:sldId id="277" r:id="rId23"/>
    <p:sldId id="276" r:id="rId24"/>
    <p:sldId id="278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ED82-679B-4111-8D83-DA526F1A5286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E263-8B17-4B30-953B-574069912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ED82-679B-4111-8D83-DA526F1A5286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E263-8B17-4B30-953B-574069912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ED82-679B-4111-8D83-DA526F1A5286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E263-8B17-4B30-953B-574069912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ED82-679B-4111-8D83-DA526F1A5286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E263-8B17-4B30-953B-574069912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ED82-679B-4111-8D83-DA526F1A5286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E263-8B17-4B30-953B-574069912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ED82-679B-4111-8D83-DA526F1A5286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E263-8B17-4B30-953B-574069912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ED82-679B-4111-8D83-DA526F1A5286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E263-8B17-4B30-953B-574069912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ED82-679B-4111-8D83-DA526F1A5286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E263-8B17-4B30-953B-574069912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ED82-679B-4111-8D83-DA526F1A5286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E263-8B17-4B30-953B-574069912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ED82-679B-4111-8D83-DA526F1A5286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E263-8B17-4B30-953B-574069912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ED82-679B-4111-8D83-DA526F1A5286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E263-8B17-4B30-953B-574069912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rgbClr val="00B050"/>
            </a:gs>
            <a:gs pos="88000">
              <a:schemeClr val="accent5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DED82-679B-4111-8D83-DA526F1A5286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9E263-8B17-4B30-953B-574069912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" TargetMode="External"/><Relationship Id="rId2" Type="http://schemas.openxmlformats.org/officeDocument/2006/relationships/hyperlink" Target="http://mon.gov.ua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school-worlg.com.ua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sz="2800" b="1" dirty="0" smtClean="0"/>
              <a:t>Іван Франко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err="1" smtClean="0"/>
              <a:t>Життєвий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творчий</a:t>
            </a:r>
            <a:r>
              <a:rPr lang="ru-RU" sz="2800" b="1" dirty="0" smtClean="0"/>
              <a:t> шлях</a:t>
            </a: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dirty="0" smtClean="0">
                <a:cs typeface="Times New Roman" pitchFamily="18" charset="0"/>
              </a:rPr>
              <a:t>Ємець Наталія Федорівна – вчитель української мови та літератури </a:t>
            </a:r>
            <a:r>
              <a:rPr lang="uk-UA" sz="2400" dirty="0" err="1" smtClean="0">
                <a:cs typeface="Times New Roman" pitchFamily="18" charset="0"/>
              </a:rPr>
              <a:t>Шендерівського</a:t>
            </a:r>
            <a:r>
              <a:rPr lang="uk-UA" sz="2400" dirty="0" smtClean="0">
                <a:cs typeface="Times New Roman" pitchFamily="18" charset="0"/>
              </a:rPr>
              <a:t> </a:t>
            </a:r>
            <a:r>
              <a:rPr lang="uk-UA" sz="2400" dirty="0" err="1" smtClean="0">
                <a:cs typeface="Times New Roman" pitchFamily="18" charset="0"/>
              </a:rPr>
              <a:t>навчально</a:t>
            </a:r>
            <a:r>
              <a:rPr lang="uk-UA" sz="2400" dirty="0" smtClean="0">
                <a:cs typeface="Times New Roman" pitchFamily="18" charset="0"/>
              </a:rPr>
              <a:t> - виховного комплексу «Дошкільний  навчальний заклад – загальноосвітня школа І-ІІІ ступенів»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uk-UA" sz="2400" dirty="0" smtClean="0">
                <a:cs typeface="Times New Roman" pitchFamily="18" charset="0"/>
              </a:rPr>
              <a:t>Корсунь-Шевченківської районної ради</a:t>
            </a:r>
            <a:br>
              <a:rPr lang="uk-UA" sz="2400" dirty="0" smtClean="0">
                <a:cs typeface="Times New Roman" pitchFamily="18" charset="0"/>
              </a:rPr>
            </a:br>
            <a:r>
              <a:rPr lang="uk-UA" sz="2400" dirty="0" smtClean="0">
                <a:cs typeface="Times New Roman" pitchFamily="18" charset="0"/>
              </a:rPr>
              <a:t>Черкаської області</a:t>
            </a:r>
            <a:r>
              <a:rPr lang="ru-RU" sz="2400" dirty="0" smtClean="0">
                <a:cs typeface="Times New Roman" pitchFamily="18" charset="0"/>
              </a:rPr>
              <a:t/>
            </a:r>
            <a:br>
              <a:rPr lang="ru-RU" sz="2400" dirty="0" smtClean="0">
                <a:cs typeface="Times New Roman" pitchFamily="18" charset="0"/>
              </a:rPr>
            </a:b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uk-UA" b="1" dirty="0" smtClean="0"/>
              <a:t>Творчість та громадська діяльність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200" dirty="0" err="1" smtClean="0"/>
              <a:t>“</a:t>
            </a:r>
            <a:r>
              <a:rPr lang="uk-UA" sz="3200" b="1" dirty="0" err="1" smtClean="0">
                <a:latin typeface="Monotype Corsiva" pitchFamily="66" charset="0"/>
              </a:rPr>
              <a:t>Франко</a:t>
            </a:r>
            <a:r>
              <a:rPr lang="uk-UA" sz="3200" b="1" dirty="0" smtClean="0">
                <a:latin typeface="Monotype Corsiva" pitchFamily="66" charset="0"/>
              </a:rPr>
              <a:t> був народжений поетом, але він же був народжений і прозаїком, і ученим-дослідником,і громадським діячем. Його творча діяльність нагадує складний і прекрасний поліфонічний твір:багато мелодій, багато контрастів, гострі поєднання звуків – але, зрештою, усе зливається у світлу </a:t>
            </a:r>
            <a:r>
              <a:rPr lang="uk-UA" sz="3200" b="1" dirty="0" err="1" smtClean="0">
                <a:latin typeface="Monotype Corsiva" pitchFamily="66" charset="0"/>
              </a:rPr>
              <a:t>гармонію”</a:t>
            </a:r>
            <a:r>
              <a:rPr lang="uk-UA" sz="3200" b="1" dirty="0" smtClean="0">
                <a:latin typeface="Monotype Corsiva" pitchFamily="66" charset="0"/>
              </a:rPr>
              <a:t/>
            </a:r>
            <a:br>
              <a:rPr lang="uk-UA" sz="3200" b="1" dirty="0" smtClean="0">
                <a:latin typeface="Monotype Corsiva" pitchFamily="66" charset="0"/>
              </a:rPr>
            </a:br>
            <a:r>
              <a:rPr lang="uk-UA" sz="3200" b="1" dirty="0" smtClean="0">
                <a:latin typeface="Monotype Corsiva" pitchFamily="66" charset="0"/>
              </a:rPr>
              <a:t>                                         </a:t>
            </a:r>
            <a:r>
              <a:rPr lang="uk-UA" sz="3200" b="1" dirty="0" smtClean="0"/>
              <a:t>Максим Рильський</a:t>
            </a:r>
            <a:endParaRPr lang="ru-RU" sz="32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6408712" cy="302433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У літературу митець прийшов насамперед поетом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1028" name="Picture 4" descr="C:\Documents and Settings\Admin\Рабочий стол\i.jpg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12843">
            <a:off x="1709784" y="2873638"/>
            <a:ext cx="4979842" cy="2839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4618856" cy="540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 </a:t>
            </a:r>
            <a:r>
              <a:rPr lang="uk-UA" sz="2800" dirty="0" smtClean="0"/>
              <a:t>Збірка </a:t>
            </a:r>
            <a:r>
              <a:rPr lang="uk-UA" sz="2800" b="1" dirty="0" smtClean="0"/>
              <a:t>“З вершині </a:t>
            </a:r>
            <a:r>
              <a:rPr lang="uk-UA" sz="2800" b="1" dirty="0" err="1" smtClean="0"/>
              <a:t>низин”</a:t>
            </a:r>
            <a:r>
              <a:rPr lang="uk-UA" sz="2800" b="1" dirty="0" smtClean="0"/>
              <a:t> </a:t>
            </a:r>
            <a:r>
              <a:rPr lang="uk-UA" sz="2800" dirty="0" smtClean="0"/>
              <a:t>,</a:t>
            </a:r>
            <a:r>
              <a:rPr lang="uk-UA" sz="2800" b="1" dirty="0" smtClean="0"/>
              <a:t> </a:t>
            </a:r>
            <a:r>
              <a:rPr lang="uk-UA" sz="2800" dirty="0" smtClean="0"/>
              <a:t>що вийшла друком у 1887 р., стала явище </a:t>
            </a:r>
            <a:r>
              <a:rPr lang="uk-UA" sz="2800" dirty="0" err="1" smtClean="0"/>
              <a:t>співмірним</a:t>
            </a:r>
            <a:r>
              <a:rPr lang="uk-UA" sz="2800" dirty="0" smtClean="0"/>
              <a:t> із виходом </a:t>
            </a:r>
            <a:r>
              <a:rPr lang="uk-UA" sz="2800" dirty="0" err="1" smtClean="0"/>
              <a:t>“Кобзаря”</a:t>
            </a:r>
            <a:r>
              <a:rPr lang="uk-UA" sz="2800" dirty="0" smtClean="0"/>
              <a:t> Т.Шевченка.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dirty="0" smtClean="0"/>
              <a:t>У збірці переважає громадсько-політична та патріотична лірика. </a:t>
            </a:r>
            <a:br>
              <a:rPr lang="uk-UA" sz="2800" dirty="0" smtClean="0"/>
            </a:br>
            <a:r>
              <a:rPr lang="uk-UA" sz="2800" dirty="0" smtClean="0"/>
              <a:t>Ліричний герой – борець із національною та соціальною кривдою</a:t>
            </a:r>
            <a:endParaRPr lang="ru-RU" sz="2800" dirty="0"/>
          </a:p>
        </p:txBody>
      </p:sp>
      <p:pic>
        <p:nvPicPr>
          <p:cNvPr id="4" name="Picture 3" descr="C:\Documents and Settings\Admin\Рабочий стол\1462353970_121011175411242337_f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548680"/>
            <a:ext cx="2316088" cy="3988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Documents and Settings\Admin\Рабочий стол\i.jpg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31987">
            <a:off x="4773765" y="4223687"/>
            <a:ext cx="4155936" cy="199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5890666"/>
          </a:xfrm>
        </p:spPr>
        <p:txBody>
          <a:bodyPr>
            <a:normAutofit fontScale="90000"/>
          </a:bodyPr>
          <a:lstStyle/>
          <a:p>
            <a:pPr algn="l">
              <a:spcBef>
                <a:spcPct val="20000"/>
              </a:spcBef>
            </a:pPr>
            <a:r>
              <a:rPr lang="uk-UA" sz="2800" dirty="0" smtClean="0"/>
              <a:t>Збірка </a:t>
            </a:r>
            <a:r>
              <a:rPr lang="uk-UA" sz="2800" b="1" dirty="0" err="1" smtClean="0"/>
              <a:t>“Зів’яле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листя”</a:t>
            </a:r>
            <a:r>
              <a:rPr lang="uk-UA" sz="2800" b="1" dirty="0" smtClean="0"/>
              <a:t> </a:t>
            </a:r>
            <a:r>
              <a:rPr lang="uk-UA" sz="2800" dirty="0" smtClean="0"/>
              <a:t>побачила світ у 1896 році. </a:t>
            </a:r>
            <a:br>
              <a:rPr lang="uk-UA" sz="2800" dirty="0" smtClean="0"/>
            </a:br>
            <a:r>
              <a:rPr lang="uk-UA" sz="2800" dirty="0" smtClean="0"/>
              <a:t>Провідні мотиви збірки – захоплення красою жінки й високим, трагічним почуттям кохання. </a:t>
            </a:r>
            <a:br>
              <a:rPr lang="uk-UA" sz="2800" dirty="0" smtClean="0"/>
            </a:br>
            <a:r>
              <a:rPr lang="uk-UA" sz="2800" i="1" dirty="0" smtClean="0"/>
              <a:t>Жанр</a:t>
            </a:r>
            <a:r>
              <a:rPr lang="uk-UA" sz="2800" dirty="0" smtClean="0"/>
              <a:t> визначив сам автор – </a:t>
            </a:r>
            <a:r>
              <a:rPr lang="uk-UA" sz="2800" dirty="0" err="1" smtClean="0"/>
              <a:t>“лірична</a:t>
            </a:r>
            <a:r>
              <a:rPr lang="uk-UA" sz="2800" dirty="0" smtClean="0"/>
              <a:t> </a:t>
            </a:r>
            <a:r>
              <a:rPr lang="uk-UA" sz="2800" dirty="0" err="1" smtClean="0"/>
              <a:t>драма”</a:t>
            </a:r>
            <a:r>
              <a:rPr lang="uk-UA" sz="2800" dirty="0" smtClean="0"/>
              <a:t> </a:t>
            </a:r>
            <a:br>
              <a:rPr lang="uk-UA" sz="2800" dirty="0" smtClean="0"/>
            </a:br>
            <a:r>
              <a:rPr lang="uk-UA" sz="2700" i="1" dirty="0" smtClean="0">
                <a:cs typeface="Times New Roman" pitchFamily="18" charset="0"/>
              </a:rPr>
              <a:t>Композиція</a:t>
            </a:r>
            <a:r>
              <a:rPr lang="uk-UA" sz="2700" dirty="0" smtClean="0">
                <a:cs typeface="Times New Roman" pitchFamily="18" charset="0"/>
              </a:rPr>
              <a:t> –  Перший</a:t>
            </a:r>
            <a:r>
              <a:rPr lang="en-US" sz="2700" dirty="0" smtClean="0">
                <a:cs typeface="Times New Roman" pitchFamily="18" charset="0"/>
              </a:rPr>
              <a:t>“</a:t>
            </a:r>
            <a:r>
              <a:rPr lang="uk-UA" sz="2700" dirty="0" smtClean="0">
                <a:cs typeface="Times New Roman" pitchFamily="18" charset="0"/>
              </a:rPr>
              <a:t>жмуток</a:t>
            </a:r>
            <a:r>
              <a:rPr lang="en-US" sz="2700" dirty="0" smtClean="0">
                <a:cs typeface="Times New Roman" pitchFamily="18" charset="0"/>
              </a:rPr>
              <a:t>”</a:t>
            </a:r>
            <a:r>
              <a:rPr lang="uk-UA" sz="2700" dirty="0" smtClean="0">
                <a:cs typeface="Times New Roman" pitchFamily="18" charset="0"/>
              </a:rPr>
              <a:t/>
            </a:r>
            <a:br>
              <a:rPr lang="uk-UA" sz="2700" dirty="0" smtClean="0">
                <a:cs typeface="Times New Roman" pitchFamily="18" charset="0"/>
              </a:rPr>
            </a:br>
            <a:r>
              <a:rPr lang="uk-UA" sz="2700" dirty="0" smtClean="0">
                <a:cs typeface="Times New Roman" pitchFamily="18" charset="0"/>
              </a:rPr>
              <a:t>		</a:t>
            </a:r>
            <a:r>
              <a:rPr lang="en-US" sz="2700" dirty="0" smtClean="0">
                <a:cs typeface="Times New Roman" pitchFamily="18" charset="0"/>
              </a:rPr>
              <a:t> </a:t>
            </a:r>
            <a:r>
              <a:rPr lang="uk-UA" sz="2700" dirty="0" smtClean="0">
                <a:cs typeface="Times New Roman" pitchFamily="18" charset="0"/>
              </a:rPr>
              <a:t>Другий </a:t>
            </a:r>
            <a:r>
              <a:rPr lang="en-US" sz="2700" dirty="0" smtClean="0">
                <a:cs typeface="Times New Roman" pitchFamily="18" charset="0"/>
              </a:rPr>
              <a:t>“</a:t>
            </a:r>
            <a:r>
              <a:rPr lang="uk-UA" sz="2700" dirty="0" smtClean="0">
                <a:cs typeface="Times New Roman" pitchFamily="18" charset="0"/>
              </a:rPr>
              <a:t>жмуток</a:t>
            </a:r>
            <a:r>
              <a:rPr lang="en-US" sz="2700" dirty="0" smtClean="0">
                <a:cs typeface="Times New Roman" pitchFamily="18" charset="0"/>
              </a:rPr>
              <a:t>”</a:t>
            </a:r>
            <a:br>
              <a:rPr lang="en-US" sz="2700" dirty="0" smtClean="0">
                <a:cs typeface="Times New Roman" pitchFamily="18" charset="0"/>
              </a:rPr>
            </a:br>
            <a:r>
              <a:rPr lang="en-US" sz="2700" dirty="0" smtClean="0">
                <a:cs typeface="Times New Roman" pitchFamily="18" charset="0"/>
              </a:rPr>
              <a:t>		 </a:t>
            </a:r>
            <a:r>
              <a:rPr lang="uk-UA" sz="2700" dirty="0" smtClean="0">
                <a:cs typeface="Times New Roman" pitchFamily="18" charset="0"/>
              </a:rPr>
              <a:t>Третій </a:t>
            </a:r>
            <a:r>
              <a:rPr lang="en-US" sz="2700" dirty="0" smtClean="0">
                <a:cs typeface="Times New Roman" pitchFamily="18" charset="0"/>
              </a:rPr>
              <a:t>“</a:t>
            </a:r>
            <a:r>
              <a:rPr lang="uk-UA" sz="2700" dirty="0" smtClean="0">
                <a:cs typeface="Times New Roman" pitchFamily="18" charset="0"/>
              </a:rPr>
              <a:t>жмуток</a:t>
            </a:r>
            <a:r>
              <a:rPr lang="en-US" sz="2700" dirty="0" smtClean="0">
                <a:cs typeface="Times New Roman" pitchFamily="18" charset="0"/>
              </a:rPr>
              <a:t>”</a:t>
            </a:r>
            <a:r>
              <a:rPr lang="ru-RU" sz="2700" dirty="0" smtClean="0">
                <a:cs typeface="Times New Roman" pitchFamily="18" charset="0"/>
              </a:rPr>
              <a:t/>
            </a:r>
            <a:br>
              <a:rPr lang="ru-RU" sz="2700" dirty="0" smtClean="0">
                <a:cs typeface="Times New Roman" pitchFamily="18" charset="0"/>
              </a:rPr>
            </a:br>
            <a:endParaRPr lang="ru-RU" sz="2700" dirty="0"/>
          </a:p>
        </p:txBody>
      </p:sp>
      <p:pic>
        <p:nvPicPr>
          <p:cNvPr id="3" name="Picture 2" descr="D:\olya\папка\зівя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50" y="476250"/>
            <a:ext cx="3673475" cy="5789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574665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Збірка </a:t>
            </a:r>
            <a:r>
              <a:rPr lang="uk-UA" sz="2800" b="1" dirty="0" err="1" smtClean="0"/>
              <a:t>“Мій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Ізмарагд”</a:t>
            </a:r>
            <a:r>
              <a:rPr lang="uk-UA" sz="2800" b="1" dirty="0" smtClean="0"/>
              <a:t> </a:t>
            </a:r>
            <a:r>
              <a:rPr lang="uk-UA" sz="2800" dirty="0" smtClean="0"/>
              <a:t>складалася із шести циклів і вийшла  друком у 1898 році. Стильова особливість збірки – філософічність та </a:t>
            </a:r>
            <a:r>
              <a:rPr lang="uk-UA" sz="2800" dirty="0" err="1" smtClean="0"/>
              <a:t>притчевість</a:t>
            </a:r>
            <a:endParaRPr lang="ru-RU" sz="2800" dirty="0"/>
          </a:p>
        </p:txBody>
      </p:sp>
      <p:pic>
        <p:nvPicPr>
          <p:cNvPr id="2050" name="Picture 2" descr="C:\Documents and Settings\Admin\Рабочий стол\t310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2980628" cy="4211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6394722"/>
          </a:xfrm>
        </p:spPr>
        <p:txBody>
          <a:bodyPr>
            <a:normAutofit/>
          </a:bodyPr>
          <a:lstStyle/>
          <a:p>
            <a:pPr algn="l"/>
            <a:r>
              <a:rPr lang="uk-UA" sz="2700" dirty="0" smtClean="0"/>
              <a:t>    Вершина </a:t>
            </a:r>
            <a:r>
              <a:rPr lang="uk-UA" sz="2700" i="1" dirty="0" smtClean="0"/>
              <a:t>поетичного</a:t>
            </a:r>
            <a:r>
              <a:rPr lang="uk-UA" sz="2700" dirty="0" smtClean="0"/>
              <a:t> генія І. Франка – філософська </a:t>
            </a:r>
            <a:r>
              <a:rPr lang="uk-UA" sz="2700" b="1" dirty="0" smtClean="0"/>
              <a:t>поема </a:t>
            </a:r>
            <a:r>
              <a:rPr lang="uk-UA" sz="2700" b="1" dirty="0" err="1" smtClean="0"/>
              <a:t>“Мойсей”</a:t>
            </a:r>
            <a:r>
              <a:rPr lang="uk-UA" sz="2700" b="1" dirty="0" smtClean="0"/>
              <a:t> </a:t>
            </a:r>
            <a:r>
              <a:rPr lang="uk-UA" sz="2700" dirty="0" smtClean="0"/>
              <a:t>(1905)</a:t>
            </a:r>
            <a:br>
              <a:rPr lang="uk-UA" sz="2700" dirty="0" smtClean="0"/>
            </a:br>
            <a:r>
              <a:rPr lang="uk-UA" sz="2700" dirty="0" smtClean="0"/>
              <a:t>Основоположна проблема поеми –</a:t>
            </a:r>
            <a:br>
              <a:rPr lang="uk-UA" sz="2700" dirty="0" smtClean="0"/>
            </a:br>
            <a:r>
              <a:rPr lang="uk-UA" sz="2700" dirty="0" smtClean="0"/>
              <a:t> формування нації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1600" b="1" i="1" dirty="0" smtClean="0"/>
              <a:t>Мікеланджело.</a:t>
            </a:r>
            <a:r>
              <a:rPr lang="uk-UA" sz="1600" b="1" dirty="0" smtClean="0"/>
              <a:t> Мойсей. 1515 р.</a:t>
            </a:r>
            <a:endParaRPr lang="ru-RU" sz="1600" b="1" dirty="0"/>
          </a:p>
        </p:txBody>
      </p:sp>
      <p:pic>
        <p:nvPicPr>
          <p:cNvPr id="3" name="Picture 2" descr="C:\Documents and Settings\Admin\Рабочий стол\bdc1f99a_fde5_11e2_9716_00163c2d0dbf_ebc73ba1_a880_11e4_b9cc_005056004a1d.resize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0647"/>
            <a:ext cx="1691630" cy="265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Documents and Settings\Admin\Рабочий стол\Moses_Michaelangelo_September_201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068960"/>
            <a:ext cx="2052994" cy="3015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Documents and Settings\Admin\Рабочий стол\f654x654px-MosesMichelangelo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068960"/>
            <a:ext cx="4896544" cy="2971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Autofit/>
          </a:bodyPr>
          <a:lstStyle/>
          <a:p>
            <a:r>
              <a:rPr lang="uk-UA" sz="2800" dirty="0" smtClean="0"/>
              <a:t> </a:t>
            </a:r>
            <a:r>
              <a:rPr lang="uk-UA" sz="2800" dirty="0" err="1" smtClean="0"/>
              <a:t>“</a:t>
            </a:r>
            <a:r>
              <a:rPr lang="uk-UA" sz="2800" b="1" dirty="0" err="1" smtClean="0">
                <a:latin typeface="Monotype Corsiva" pitchFamily="66" charset="0"/>
              </a:rPr>
              <a:t>Перед</a:t>
            </a:r>
            <a:r>
              <a:rPr lang="uk-UA" sz="2800" b="1" dirty="0" smtClean="0">
                <a:latin typeface="Monotype Corsiva" pitchFamily="66" charset="0"/>
              </a:rPr>
              <a:t> українською інтелігенцією відкривається тепер…велична дійова задача – витворити з величезної етнічної маси українського народу українську націю, суцільний культурний організм, здатний до самостійного культурного  й політичного життя…”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                                        І. Франко. Із статті </a:t>
            </a:r>
            <a:r>
              <a:rPr lang="uk-UA" sz="2800" dirty="0" err="1" smtClean="0"/>
              <a:t>“Одвертий</a:t>
            </a:r>
            <a:r>
              <a:rPr lang="uk-UA" sz="2800" dirty="0" smtClean="0"/>
              <a:t> лист до галицької української </a:t>
            </a:r>
            <a:r>
              <a:rPr lang="uk-UA" sz="2800" dirty="0" err="1" smtClean="0"/>
              <a:t>молоді”</a:t>
            </a:r>
            <a:endParaRPr lang="ru-RU" sz="2800" dirty="0"/>
          </a:p>
        </p:txBody>
      </p:sp>
    </p:spTree>
  </p:cSld>
  <p:clrMapOvr>
    <a:masterClrMapping/>
  </p:clrMapOvr>
  <p:transition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>    </a:t>
            </a:r>
            <a:r>
              <a:rPr lang="uk-UA" b="1" dirty="0" smtClean="0"/>
              <a:t>Проза Івана Франка </a:t>
            </a:r>
            <a:br>
              <a:rPr lang="uk-UA" b="1" dirty="0" smtClean="0"/>
            </a:br>
            <a:r>
              <a:rPr lang="uk-UA" b="1" i="1" u="sng" dirty="0" smtClean="0">
                <a:latin typeface="Monotype Corsiva" pitchFamily="66" charset="0"/>
              </a:rPr>
              <a:t>Тематика :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>
                <a:latin typeface="Times New Roman"/>
                <a:cs typeface="Times New Roman"/>
              </a:rPr>
              <a:t>■ </a:t>
            </a:r>
            <a:r>
              <a:rPr lang="uk-UA" dirty="0" smtClean="0">
                <a:latin typeface="Times New Roman"/>
                <a:cs typeface="Times New Roman"/>
              </a:rPr>
              <a:t>Українське селянство</a:t>
            </a:r>
            <a:br>
              <a:rPr lang="uk-UA" dirty="0" smtClean="0">
                <a:latin typeface="Times New Roman"/>
                <a:cs typeface="Times New Roman"/>
              </a:rPr>
            </a:br>
            <a:r>
              <a:rPr lang="uk-UA" dirty="0" smtClean="0">
                <a:latin typeface="Times New Roman"/>
                <a:cs typeface="Times New Roman"/>
              </a:rPr>
              <a:t>■ Життя робітничого класу</a:t>
            </a:r>
            <a:br>
              <a:rPr lang="uk-UA" dirty="0" smtClean="0">
                <a:latin typeface="Times New Roman"/>
                <a:cs typeface="Times New Roman"/>
              </a:rPr>
            </a:br>
            <a:r>
              <a:rPr lang="uk-UA" dirty="0" smtClean="0">
                <a:latin typeface="Times New Roman"/>
                <a:cs typeface="Times New Roman"/>
              </a:rPr>
              <a:t>■ Роль інтелігенції в розвитку нації</a:t>
            </a:r>
            <a:br>
              <a:rPr lang="uk-UA" dirty="0" smtClean="0">
                <a:latin typeface="Times New Roman"/>
                <a:cs typeface="Times New Roman"/>
              </a:rPr>
            </a:br>
            <a:r>
              <a:rPr lang="uk-UA" dirty="0" smtClean="0">
                <a:latin typeface="Times New Roman"/>
                <a:cs typeface="Times New Roman"/>
              </a:rPr>
              <a:t>■ Історія народу</a:t>
            </a:r>
            <a:endParaRPr lang="ru-RU" dirty="0"/>
          </a:p>
        </p:txBody>
      </p:sp>
      <p:pic>
        <p:nvPicPr>
          <p:cNvPr id="1026" name="Picture 2" descr="C:\Documents and Settings\Admin\Рабочий стол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48680"/>
            <a:ext cx="2047875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716016" cy="6322714"/>
          </a:xfrm>
        </p:spPr>
        <p:txBody>
          <a:bodyPr>
            <a:normAutofit/>
          </a:bodyPr>
          <a:lstStyle/>
          <a:p>
            <a:pPr algn="l"/>
            <a:r>
              <a:rPr lang="uk-UA" sz="3600" b="1" dirty="0" smtClean="0"/>
              <a:t>Морально-етичне і класове протистояння праці й капіталу</a:t>
            </a:r>
            <a:r>
              <a:rPr lang="uk-UA" sz="3100" b="1" dirty="0" smtClean="0"/>
              <a:t/>
            </a:r>
            <a:br>
              <a:rPr lang="uk-UA" sz="3100" b="1" dirty="0" smtClean="0"/>
            </a:br>
            <a:r>
              <a:rPr lang="uk-UA" sz="3100" dirty="0" smtClean="0"/>
              <a:t>Повість “</a:t>
            </a:r>
            <a:r>
              <a:rPr lang="en-US" sz="3100" dirty="0" smtClean="0"/>
              <a:t>Boa-constrictor</a:t>
            </a:r>
            <a:r>
              <a:rPr lang="uk-UA" sz="3100" dirty="0" smtClean="0"/>
              <a:t>”</a:t>
            </a:r>
            <a:r>
              <a:rPr lang="en-US" sz="3100" dirty="0" smtClean="0"/>
              <a:t> (1878)</a:t>
            </a:r>
            <a:r>
              <a:rPr lang="uk-UA" sz="3100" dirty="0" smtClean="0"/>
              <a:t>;</a:t>
            </a:r>
            <a:br>
              <a:rPr lang="uk-UA" sz="3100" dirty="0" smtClean="0"/>
            </a:br>
            <a:r>
              <a:rPr lang="uk-UA" sz="3100" dirty="0" smtClean="0"/>
              <a:t>роман </a:t>
            </a:r>
            <a:r>
              <a:rPr lang="uk-UA" sz="3100" dirty="0" err="1" smtClean="0"/>
              <a:t>“Борислав</a:t>
            </a:r>
            <a:r>
              <a:rPr lang="uk-UA" sz="3100" dirty="0" smtClean="0"/>
              <a:t> </a:t>
            </a:r>
            <a:r>
              <a:rPr lang="uk-UA" sz="3100" dirty="0" err="1" smtClean="0"/>
              <a:t>сміється”</a:t>
            </a:r>
            <a:r>
              <a:rPr lang="uk-UA" sz="3100" dirty="0" smtClean="0"/>
              <a:t> (1882);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uk-UA" sz="3100" dirty="0" smtClean="0"/>
              <a:t>збірки “В поті </a:t>
            </a:r>
            <a:r>
              <a:rPr lang="uk-UA" sz="3100" dirty="0" err="1" smtClean="0"/>
              <a:t>чола”</a:t>
            </a:r>
            <a:r>
              <a:rPr lang="uk-UA" sz="3100" dirty="0" smtClean="0"/>
              <a:t> (1890),</a:t>
            </a:r>
            <a:br>
              <a:rPr lang="uk-UA" sz="3100" dirty="0" smtClean="0"/>
            </a:br>
            <a:r>
              <a:rPr lang="uk-UA" sz="3100" dirty="0" err="1" smtClean="0"/>
              <a:t>“Галицькі</a:t>
            </a:r>
            <a:r>
              <a:rPr lang="uk-UA" sz="3100" dirty="0" smtClean="0"/>
              <a:t> </a:t>
            </a:r>
            <a:r>
              <a:rPr lang="uk-UA" sz="3100" dirty="0" err="1" smtClean="0"/>
              <a:t>образки”</a:t>
            </a:r>
            <a:r>
              <a:rPr lang="uk-UA" sz="3100" dirty="0" smtClean="0"/>
              <a:t> (1897)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1026" name="Picture 2" descr="C:\Documents and Settings\Admin\Рабочий стол\9_-_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3663407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90465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Твори на історичну тематику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100" dirty="0" err="1" smtClean="0"/>
              <a:t>“Захар</a:t>
            </a:r>
            <a:r>
              <a:rPr lang="uk-UA" sz="3100" dirty="0" smtClean="0"/>
              <a:t> </a:t>
            </a:r>
            <a:r>
              <a:rPr lang="uk-UA" sz="3100" dirty="0" err="1" smtClean="0"/>
              <a:t>Беркут”</a:t>
            </a:r>
            <a:r>
              <a:rPr lang="uk-UA" sz="3100" dirty="0" smtClean="0"/>
              <a:t> (1882),</a:t>
            </a:r>
            <a:br>
              <a:rPr lang="uk-UA" sz="3100" dirty="0" smtClean="0"/>
            </a:br>
            <a:r>
              <a:rPr lang="uk-UA" sz="3100" dirty="0" err="1" smtClean="0"/>
              <a:t>“Герой</a:t>
            </a:r>
            <a:r>
              <a:rPr lang="uk-UA" sz="3100" dirty="0" smtClean="0"/>
              <a:t> по </a:t>
            </a:r>
            <a:r>
              <a:rPr lang="uk-UA" sz="3100" dirty="0" err="1" smtClean="0"/>
              <a:t>неволі”</a:t>
            </a:r>
            <a:r>
              <a:rPr lang="uk-UA" sz="3100" dirty="0" smtClean="0"/>
              <a:t> (1904), </a:t>
            </a:r>
            <a:r>
              <a:rPr lang="uk-UA" sz="3100" dirty="0" err="1" smtClean="0"/>
              <a:t>“Великий</a:t>
            </a:r>
            <a:r>
              <a:rPr lang="uk-UA" sz="3100" dirty="0" smtClean="0"/>
              <a:t> </a:t>
            </a:r>
            <a:r>
              <a:rPr lang="uk-UA" sz="3100" dirty="0" err="1" smtClean="0"/>
              <a:t>шум”</a:t>
            </a:r>
            <a:r>
              <a:rPr lang="uk-UA" sz="3100" dirty="0" smtClean="0"/>
              <a:t> (1907)</a:t>
            </a:r>
            <a:br>
              <a:rPr lang="uk-UA" sz="3100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1800" b="1" dirty="0" smtClean="0"/>
              <a:t>Кадри з фільму  </a:t>
            </a:r>
            <a:r>
              <a:rPr lang="uk-UA" sz="1800" b="1" dirty="0" err="1" smtClean="0"/>
              <a:t>“Захар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Беркут”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3" name="Picture 2" descr="C:\Documents and Settings\Admin\Рабочий стол\захар беркут\i.jp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52936"/>
            <a:ext cx="435975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Documents and Settings\Admin\Рабочий стол\захар беркут\i.jp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348880"/>
            <a:ext cx="4329481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Іван Якович Франко</a:t>
            </a:r>
            <a:endParaRPr lang="ru-RU" b="1" i="1" dirty="0"/>
          </a:p>
        </p:txBody>
      </p:sp>
      <p:pic>
        <p:nvPicPr>
          <p:cNvPr id="4" name="Picture 4" descr="D:\olya\папка\франко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00808"/>
            <a:ext cx="3146425" cy="4479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61662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Життя інтелігенції </a:t>
            </a:r>
            <a:r>
              <a:rPr lang="uk-UA" dirty="0" smtClean="0"/>
              <a:t>– у </a:t>
            </a:r>
            <a:r>
              <a:rPr lang="uk-UA" dirty="0" err="1" smtClean="0"/>
              <a:t>модерністичному</a:t>
            </a:r>
            <a:r>
              <a:rPr lang="uk-UA" dirty="0" smtClean="0"/>
              <a:t> романі </a:t>
            </a:r>
            <a:r>
              <a:rPr lang="uk-UA" dirty="0" err="1" smtClean="0"/>
              <a:t>“Перехресні</a:t>
            </a:r>
            <a:r>
              <a:rPr lang="uk-UA" dirty="0" smtClean="0"/>
              <a:t> </a:t>
            </a:r>
            <a:r>
              <a:rPr lang="uk-UA" dirty="0" err="1" smtClean="0"/>
              <a:t>стежки”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1800" b="1" dirty="0" smtClean="0"/>
              <a:t>Кадр із фільму </a:t>
            </a:r>
            <a:r>
              <a:rPr lang="uk-UA" sz="1800" b="1" dirty="0" err="1" smtClean="0"/>
              <a:t>“Пастка”</a:t>
            </a:r>
            <a:r>
              <a:rPr lang="uk-UA" sz="1800" b="1" dirty="0" smtClean="0"/>
              <a:t> за повістю </a:t>
            </a:r>
            <a:r>
              <a:rPr lang="uk-UA" sz="1800" b="1" dirty="0" err="1" smtClean="0"/>
              <a:t>“Перехресні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стежки”</a:t>
            </a:r>
            <a:r>
              <a:rPr lang="uk-UA" sz="1800" b="1" dirty="0" smtClean="0"/>
              <a:t> 1993 р.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2050" name="Picture 2" descr="C:\Documents and Settings\Admin\Рабочий стол\116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20888"/>
            <a:ext cx="4838700" cy="321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165304"/>
          </a:xfrm>
        </p:spPr>
        <p:txBody>
          <a:bodyPr>
            <a:normAutofit/>
          </a:bodyPr>
          <a:lstStyle/>
          <a:p>
            <a:r>
              <a:rPr lang="uk-UA" b="1" dirty="0" smtClean="0"/>
              <a:t>Драматургія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100" dirty="0" smtClean="0"/>
              <a:t>Метою Франка-драматурга -  сценічні твори, у яких би порушувались проблеми , близькі його сучасникам. Театр – </a:t>
            </a:r>
            <a:r>
              <a:rPr lang="uk-UA" sz="3100" dirty="0" err="1" smtClean="0"/>
              <a:t>“школа</a:t>
            </a:r>
            <a:r>
              <a:rPr lang="uk-UA" sz="3100" dirty="0" smtClean="0"/>
              <a:t> </a:t>
            </a:r>
            <a:r>
              <a:rPr lang="uk-UA" sz="3100" dirty="0" err="1" smtClean="0"/>
              <a:t>життя”</a:t>
            </a:r>
            <a:r>
              <a:rPr lang="uk-UA" sz="3100" dirty="0" smtClean="0"/>
              <a:t> </a:t>
            </a:r>
            <a:br>
              <a:rPr lang="uk-UA" sz="31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endParaRPr lang="ru-RU" sz="3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5589240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«</a:t>
            </a:r>
            <a:r>
              <a:rPr lang="ru-RU" sz="1600" b="1" dirty="0" err="1" smtClean="0"/>
              <a:t>Украдене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щастя</a:t>
            </a:r>
            <a:r>
              <a:rPr lang="ru-RU" sz="1600" b="1" dirty="0" smtClean="0"/>
              <a:t>» І. Франка (1976 р.), Михайло – Ф. Стригун, Анна –</a:t>
            </a:r>
          </a:p>
          <a:p>
            <a:r>
              <a:rPr lang="ru-RU" sz="1600" b="1" dirty="0" smtClean="0"/>
              <a:t> Т. Литвиненко, </a:t>
            </a:r>
            <a:r>
              <a:rPr lang="ru-RU" sz="1600" b="1" dirty="0" err="1" smtClean="0"/>
              <a:t>Микола</a:t>
            </a:r>
            <a:r>
              <a:rPr lang="ru-RU" sz="1600" b="1" dirty="0" smtClean="0"/>
              <a:t> – Б. Ступка. Театр </a:t>
            </a:r>
            <a:r>
              <a:rPr lang="ru-RU" sz="1600" b="1" dirty="0" err="1" smtClean="0"/>
              <a:t>імені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Марії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Заньковецької</a:t>
            </a:r>
            <a:endParaRPr lang="ru-RU" sz="1600" b="1" dirty="0"/>
          </a:p>
        </p:txBody>
      </p:sp>
      <p:pic>
        <p:nvPicPr>
          <p:cNvPr id="3075" name="Picture 3" descr="C:\Documents and Settings\Admin\Рабочий стол\d067544fd84d1dacd5728165604d5859-777x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564904"/>
            <a:ext cx="5025282" cy="2825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661248"/>
            <a:ext cx="6048672" cy="576064"/>
          </a:xfrm>
        </p:spPr>
        <p:txBody>
          <a:bodyPr>
            <a:normAutofit/>
          </a:bodyPr>
          <a:lstStyle/>
          <a:p>
            <a:r>
              <a:rPr lang="uk-UA" sz="1600" b="1" dirty="0" smtClean="0"/>
              <a:t>    Сучасний фільм за мотивами драми </a:t>
            </a:r>
            <a:r>
              <a:rPr lang="uk-UA" sz="1600" b="1" dirty="0" err="1" smtClean="0"/>
              <a:t>“Украдене</a:t>
            </a:r>
            <a:r>
              <a:rPr lang="uk-UA" sz="1600" b="1" dirty="0" smtClean="0"/>
              <a:t> </a:t>
            </a:r>
            <a:r>
              <a:rPr lang="uk-UA" sz="1600" b="1" dirty="0" err="1" smtClean="0"/>
              <a:t>щастя”</a:t>
            </a:r>
            <a:endParaRPr lang="ru-RU" sz="1600" b="1" dirty="0"/>
          </a:p>
        </p:txBody>
      </p:sp>
      <p:pic>
        <p:nvPicPr>
          <p:cNvPr id="5122" name="Picture 2" descr="C:\Documents and Settings\Admin\Рабочий стол\1265664240_2797_larz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4629086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Іван Франко </a:t>
            </a:r>
            <a:r>
              <a:rPr lang="uk-UA" dirty="0" smtClean="0"/>
              <a:t>– автор творів для дітей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                              </a:t>
            </a:r>
            <a:br>
              <a:rPr lang="uk-UA" b="1" dirty="0" smtClean="0"/>
            </a:br>
            <a:r>
              <a:rPr lang="uk-UA" b="1" dirty="0" smtClean="0"/>
              <a:t>                                </a:t>
            </a:r>
            <a:r>
              <a:rPr lang="uk-UA" sz="1800" b="1" dirty="0" smtClean="0"/>
              <a:t>Діти І. Франка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4098" name="Picture 2" descr="C:\Documents and Settings\Admin\Рабочий стол\36895036f328351a25e2a68bc37596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2822713" cy="4410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Documents and Settings\Admin\Рабочий стол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3391024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059016" cy="3096344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/>
              <a:t>                                                        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>28 травня 1916 року </a:t>
            </a:r>
            <a:br>
              <a:rPr lang="uk-UA" sz="3200" b="1" dirty="0" smtClean="0"/>
            </a:br>
            <a:r>
              <a:rPr lang="uk-UA" sz="3200" b="1" dirty="0" smtClean="0"/>
              <a:t>Іван Якович Франко помер</a:t>
            </a:r>
            <a:br>
              <a:rPr lang="uk-UA" sz="3200" b="1" dirty="0" smtClean="0"/>
            </a:br>
            <a:r>
              <a:rPr lang="uk-UA" sz="3200" b="1" dirty="0" smtClean="0"/>
              <a:t>    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endParaRPr lang="ru-RU" sz="3200" dirty="0"/>
          </a:p>
        </p:txBody>
      </p:sp>
      <p:pic>
        <p:nvPicPr>
          <p:cNvPr id="1026" name="Picture 2" descr="C:\Documents and Settings\Admin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340768"/>
            <a:ext cx="1749549" cy="233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Admin\Рабочий стол\5943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72816"/>
            <a:ext cx="3106359" cy="414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96136" y="3068960"/>
            <a:ext cx="30243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/>
            </a:r>
            <a:br>
              <a:rPr lang="uk-UA" b="1" dirty="0" smtClean="0"/>
            </a:br>
            <a:endParaRPr lang="uk-UA" b="1" dirty="0" smtClean="0"/>
          </a:p>
          <a:p>
            <a:pPr algn="ctr"/>
            <a:endParaRPr lang="uk-UA" b="1" dirty="0" smtClean="0"/>
          </a:p>
          <a:p>
            <a:pPr algn="ctr"/>
            <a:endParaRPr lang="uk-UA" b="1" dirty="0" smtClean="0"/>
          </a:p>
          <a:p>
            <a:pPr algn="ctr"/>
            <a:r>
              <a:rPr lang="uk-UA" b="1" dirty="0" smtClean="0"/>
              <a:t>Іван  Франко в останні роки життя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6021288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    Пам’ятник І. Франкові на  Личаківському цвинтарі </a:t>
            </a:r>
            <a:r>
              <a:rPr lang="uk-UA" b="1" smtClean="0"/>
              <a:t>у Львові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СПИСОК ВИКОРИСТАНИХ ДЖЕРЕЛ: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sz="4000" b="1" dirty="0" smtClean="0"/>
              <a:t>Література: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84784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  Авраменко О. М., </a:t>
            </a:r>
            <a:r>
              <a:rPr lang="uk-UA" b="1" dirty="0" err="1" smtClean="0"/>
              <a:t>Пахаренко</a:t>
            </a:r>
            <a:r>
              <a:rPr lang="uk-UA" b="1" dirty="0" smtClean="0"/>
              <a:t> В.І. Українська література: Підручник для 10 класу загальноосвітніх навчальних закладів(рівень стандарту, академічний рівень). – К. : Грамота, 2010</a:t>
            </a:r>
          </a:p>
          <a:p>
            <a:r>
              <a:rPr lang="uk-UA" b="1" dirty="0" smtClean="0"/>
              <a:t>  Авраменко О. М. , Скрипник Л. М.  Українська література: Книжка для вчителя: календарне планування та розробки уроків. 10 клас . – К. : Грамота, 2010</a:t>
            </a:r>
          </a:p>
          <a:p>
            <a:r>
              <a:rPr lang="uk-UA" b="1" dirty="0" smtClean="0"/>
              <a:t>  Мовчан Р. В. та ін. Українська література 10-11 класи: програма для профільного навчання учнів загальноосвітніх навчальних закладів. – К.: Грамота, 2011 </a:t>
            </a:r>
          </a:p>
          <a:p>
            <a:r>
              <a:rPr lang="uk-UA" b="1" dirty="0" smtClean="0"/>
              <a:t>  </a:t>
            </a:r>
            <a:r>
              <a:rPr lang="uk-UA" b="1" dirty="0" err="1" smtClean="0"/>
              <a:t>Надурак</a:t>
            </a:r>
            <a:r>
              <a:rPr lang="uk-UA" b="1" dirty="0" smtClean="0"/>
              <a:t> С., </a:t>
            </a:r>
            <a:r>
              <a:rPr lang="uk-UA" b="1" dirty="0" err="1" smtClean="0"/>
              <a:t>Слоньовська</a:t>
            </a:r>
            <a:r>
              <a:rPr lang="uk-UA" b="1" dirty="0" smtClean="0"/>
              <a:t> О. Вивчення української літератури: Методичні поради. Розробки уроків. Матеріали для інтеграції. – Харків: Ранок,  2004</a:t>
            </a:r>
          </a:p>
          <a:p>
            <a:r>
              <a:rPr lang="uk-UA" b="1" dirty="0" smtClean="0">
                <a:cs typeface="Times New Roman" pitchFamily="18" charset="0"/>
              </a:rPr>
              <a:t>  </a:t>
            </a:r>
            <a:r>
              <a:rPr lang="uk-UA" b="1" dirty="0" err="1" smtClean="0">
                <a:cs typeface="Times New Roman" pitchFamily="18" charset="0"/>
              </a:rPr>
              <a:t>Особистісно</a:t>
            </a:r>
            <a:r>
              <a:rPr lang="uk-UA" b="1" dirty="0" smtClean="0">
                <a:cs typeface="Times New Roman" pitchFamily="18" charset="0"/>
              </a:rPr>
              <a:t> зорієнтований урок літератури : з досвіду роботи / </a:t>
            </a:r>
            <a:r>
              <a:rPr lang="uk-UA" b="1" dirty="0" err="1" smtClean="0">
                <a:cs typeface="Times New Roman" pitchFamily="18" charset="0"/>
              </a:rPr>
              <a:t>упоряд</a:t>
            </a:r>
            <a:r>
              <a:rPr lang="uk-UA" b="1" dirty="0" smtClean="0">
                <a:cs typeface="Times New Roman" pitchFamily="18" charset="0"/>
              </a:rPr>
              <a:t>. Г. </a:t>
            </a:r>
            <a:r>
              <a:rPr lang="uk-UA" b="1" dirty="0" err="1" smtClean="0">
                <a:cs typeface="Times New Roman" pitchFamily="18" charset="0"/>
              </a:rPr>
              <a:t>Федяй</a:t>
            </a:r>
            <a:r>
              <a:rPr lang="uk-UA" b="1" dirty="0" smtClean="0">
                <a:cs typeface="Times New Roman" pitchFamily="18" charset="0"/>
              </a:rPr>
              <a:t>, А. </a:t>
            </a:r>
            <a:r>
              <a:rPr lang="uk-UA" b="1" dirty="0" err="1" smtClean="0">
                <a:cs typeface="Times New Roman" pitchFamily="18" charset="0"/>
              </a:rPr>
              <a:t>Фасоля</a:t>
            </a:r>
            <a:r>
              <a:rPr lang="uk-UA" b="1" dirty="0" smtClean="0">
                <a:cs typeface="Times New Roman" pitchFamily="18" charset="0"/>
              </a:rPr>
              <a:t>. – К.: Шкільний світ, 2005. </a:t>
            </a:r>
            <a:endParaRPr lang="uk-UA" b="1" dirty="0" smtClean="0"/>
          </a:p>
          <a:p>
            <a:pPr lvl="0"/>
            <a:r>
              <a:rPr lang="uk-UA" b="1" dirty="0" smtClean="0"/>
              <a:t>  [Електронний ресурс]. – Режим доступу: </a:t>
            </a:r>
            <a:r>
              <a:rPr lang="uk-UA" b="1" dirty="0" smtClean="0">
                <a:hlinkClick r:id="rId2"/>
              </a:rPr>
              <a:t>http://mon.gov.ua</a:t>
            </a:r>
            <a:r>
              <a:rPr lang="uk-UA" b="1" dirty="0" smtClean="0"/>
              <a:t>.</a:t>
            </a:r>
          </a:p>
          <a:p>
            <a:pPr lvl="0"/>
            <a:r>
              <a:rPr lang="uk-UA" b="1" dirty="0" smtClean="0"/>
              <a:t>  [Електронний ресурс]. – Режим доступу:</a:t>
            </a:r>
            <a:r>
              <a:rPr lang="uk-UA" b="1" dirty="0" smtClean="0">
                <a:hlinkClick r:id="rId3"/>
              </a:rPr>
              <a:t> http://uk.wikipedia.org/wiki</a:t>
            </a:r>
            <a:r>
              <a:rPr lang="uk-UA" b="1" dirty="0" smtClean="0"/>
              <a:t> </a:t>
            </a:r>
            <a:endParaRPr lang="uk-UA" dirty="0" smtClean="0"/>
          </a:p>
          <a:p>
            <a:pPr lvl="0"/>
            <a:r>
              <a:rPr lang="uk-UA" b="1" dirty="0" smtClean="0"/>
              <a:t>  [Електронний ресурс]. – Режим доступу: </a:t>
            </a:r>
            <a:r>
              <a:rPr lang="en-US" b="1" dirty="0" smtClean="0">
                <a:hlinkClick r:id="rId4"/>
              </a:rPr>
              <a:t>www.school-worlg.com.ua</a:t>
            </a:r>
            <a:endParaRPr lang="ru-RU" b="1" dirty="0" smtClean="0"/>
          </a:p>
          <a:p>
            <a:endParaRPr lang="ru-RU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4608512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 smtClean="0">
                <a:latin typeface="Monotype Corsiva" pitchFamily="66" charset="0"/>
              </a:rPr>
              <a:t>   Не пора, не пора, не пора</a:t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>   Москалеві і ляхові служить!</a:t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>   Довершилась України кривда стара,</a:t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> </a:t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>   Нам  пора для  України  </a:t>
            </a:r>
            <a:r>
              <a:rPr lang="uk-UA" b="1" dirty="0" err="1" smtClean="0">
                <a:latin typeface="Monotype Corsiva" pitchFamily="66" charset="0"/>
              </a:rPr>
              <a:t>жить</a:t>
            </a:r>
            <a:r>
              <a:rPr lang="uk-UA" b="1" dirty="0" smtClean="0">
                <a:latin typeface="Monotype Corsiva" pitchFamily="66" charset="0"/>
              </a:rPr>
              <a:t>.</a:t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/>
              <a:t> </a:t>
            </a:r>
            <a:r>
              <a:rPr lang="uk-UA" b="1" dirty="0" smtClean="0"/>
              <a:t>                                           І. Франко</a:t>
            </a:r>
            <a:br>
              <a:rPr lang="uk-UA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   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38936" cy="5962674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Іван Франко народився 27 серпня 1856 року в с. Нагуєвичах Дрогобицького повіту, недалеко від Львова.</a:t>
            </a:r>
            <a:br>
              <a:rPr lang="uk-UA" sz="2800" b="1" dirty="0" smtClean="0"/>
            </a:br>
            <a:r>
              <a:rPr lang="uk-UA" sz="2800" b="1" i="1" dirty="0" smtClean="0"/>
              <a:t>Батько, Яків Франко, –  сільський коваль.</a:t>
            </a:r>
            <a:br>
              <a:rPr lang="uk-UA" sz="2800" b="1" i="1" dirty="0" smtClean="0"/>
            </a:br>
            <a:r>
              <a:rPr lang="uk-UA" sz="2800" b="1" i="1" dirty="0" smtClean="0"/>
              <a:t>Мати, Марія Франко (</a:t>
            </a:r>
            <a:r>
              <a:rPr lang="uk-UA" sz="2800" b="1" i="1" dirty="0" err="1" smtClean="0"/>
              <a:t>Кульчицька</a:t>
            </a:r>
            <a:r>
              <a:rPr lang="uk-UA" sz="2800" b="1" i="1" dirty="0" smtClean="0"/>
              <a:t>), походила із збіднілого шляхетського роду.</a:t>
            </a:r>
            <a:br>
              <a:rPr lang="uk-UA" sz="2800" b="1" i="1" dirty="0" smtClean="0"/>
            </a:br>
            <a:r>
              <a:rPr lang="uk-UA" sz="2800" b="1" i="1" dirty="0" smtClean="0"/>
              <a:t/>
            </a:r>
            <a:br>
              <a:rPr lang="uk-UA" sz="2800" b="1" i="1" dirty="0" smtClean="0"/>
            </a:br>
            <a:endParaRPr lang="ru-RU" sz="2800" b="1" i="1" dirty="0"/>
          </a:p>
        </p:txBody>
      </p:sp>
      <p:pic>
        <p:nvPicPr>
          <p:cNvPr id="1026" name="Picture 2" descr="C:\Documents and Settings\Admin\Рабочий стол\i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057525" cy="379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640960" cy="3600400"/>
          </a:xfrm>
        </p:spPr>
        <p:txBody>
          <a:bodyPr>
            <a:normAutofit/>
          </a:bodyPr>
          <a:lstStyle/>
          <a:p>
            <a:r>
              <a:rPr lang="uk-UA" sz="2200" b="1" i="1" dirty="0" err="1" smtClean="0"/>
              <a:t>“На</a:t>
            </a:r>
            <a:r>
              <a:rPr lang="uk-UA" sz="2200" b="1" i="1" dirty="0" smtClean="0"/>
              <a:t> дні моїх споминів і досі горить той маленький , але міцний огонь. У ньому пронизуються сині, червоні та золото-білі промені, жевріє, мов розтоплене </a:t>
            </a:r>
            <a:r>
              <a:rPr lang="uk-UA" sz="2200" b="1" i="1" dirty="0" err="1" smtClean="0"/>
              <a:t>вугля</a:t>
            </a:r>
            <a:r>
              <a:rPr lang="uk-UA" sz="2200" b="1" i="1" dirty="0" smtClean="0"/>
              <a:t>, і яриться в його глибині щось іще біліше, променясте… се огонь у кузні </a:t>
            </a:r>
            <a:r>
              <a:rPr lang="uk-UA" sz="2200" b="1" i="1" dirty="0" err="1" smtClean="0"/>
              <a:t>мойого</a:t>
            </a:r>
            <a:r>
              <a:rPr lang="uk-UA" sz="2200" b="1" i="1" dirty="0" smtClean="0"/>
              <a:t> батька. І мені здається, що душу на далеку мандрівку </a:t>
            </a:r>
            <a:r>
              <a:rPr lang="uk-UA" sz="2200" b="1" i="1" dirty="0" err="1" smtClean="0"/>
              <a:t>життязапас</a:t>
            </a:r>
            <a:r>
              <a:rPr lang="uk-UA" sz="2200" b="1" i="1" dirty="0" smtClean="0"/>
              <a:t> його я взяв дитиною у свою . І що він не погас і </a:t>
            </a:r>
            <a:r>
              <a:rPr lang="uk-UA" sz="2200" b="1" i="1" dirty="0" err="1" smtClean="0"/>
              <a:t>досі”</a:t>
            </a:r>
            <a:r>
              <a:rPr lang="uk-UA" sz="2200" b="1" i="1" dirty="0" smtClean="0"/>
              <a:t>.</a:t>
            </a: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sz="2200" i="1" dirty="0" smtClean="0"/>
              <a:t>                                                                           І.Франко “У </a:t>
            </a:r>
            <a:r>
              <a:rPr lang="uk-UA" sz="2200" i="1" dirty="0" err="1" smtClean="0"/>
              <a:t>кузні”</a:t>
            </a:r>
            <a:endParaRPr lang="ru-RU" sz="2200" dirty="0"/>
          </a:p>
        </p:txBody>
      </p:sp>
      <p:pic>
        <p:nvPicPr>
          <p:cNvPr id="2050" name="Picture 2" descr="C:\Documents and Settings\Admin\Рабочий стол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24944"/>
            <a:ext cx="5306011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Коли І. Франкові було 9 років помер його батько, а в 16-річному  віці він втратив і матір.</a:t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>
                <a:latin typeface="Monotype Corsiva" pitchFamily="66" charset="0"/>
              </a:rPr>
              <a:t>Мамо, голубко! Зарання в могилі</a:t>
            </a:r>
            <a:br>
              <a:rPr lang="uk-UA" dirty="0" smtClean="0">
                <a:latin typeface="Monotype Corsiva" pitchFamily="66" charset="0"/>
              </a:rPr>
            </a:br>
            <a:r>
              <a:rPr lang="uk-UA" dirty="0" smtClean="0">
                <a:latin typeface="Monotype Corsiva" pitchFamily="66" charset="0"/>
              </a:rPr>
              <a:t>Праця й недуга зложили тебе,</a:t>
            </a:r>
            <a:br>
              <a:rPr lang="uk-UA" dirty="0" smtClean="0">
                <a:latin typeface="Monotype Corsiva" pitchFamily="66" charset="0"/>
              </a:rPr>
            </a:br>
            <a:r>
              <a:rPr lang="uk-UA" dirty="0" smtClean="0">
                <a:latin typeface="Monotype Corsiva" pitchFamily="66" charset="0"/>
              </a:rPr>
              <a:t>Пісня ж твоя в невмираючій силі</a:t>
            </a:r>
            <a:br>
              <a:rPr lang="uk-UA" dirty="0" smtClean="0">
                <a:latin typeface="Monotype Corsiva" pitchFamily="66" charset="0"/>
              </a:rPr>
            </a:br>
            <a:r>
              <a:rPr lang="uk-UA" dirty="0" smtClean="0">
                <a:latin typeface="Monotype Corsiva" pitchFamily="66" charset="0"/>
              </a:rPr>
              <a:t>В </a:t>
            </a:r>
            <a:r>
              <a:rPr lang="uk-UA" dirty="0" err="1" smtClean="0">
                <a:latin typeface="Monotype Corsiva" pitchFamily="66" charset="0"/>
              </a:rPr>
              <a:t>мойому</a:t>
            </a:r>
            <a:r>
              <a:rPr lang="uk-UA" dirty="0" smtClean="0">
                <a:latin typeface="Monotype Corsiva" pitchFamily="66" charset="0"/>
              </a:rPr>
              <a:t> серці ясніє, живе…</a:t>
            </a:r>
            <a:br>
              <a:rPr lang="uk-UA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5746650"/>
          </a:xfrm>
        </p:spPr>
        <p:txBody>
          <a:bodyPr>
            <a:normAutofit/>
          </a:bodyPr>
          <a:lstStyle/>
          <a:p>
            <a:r>
              <a:rPr lang="uk-UA" b="1" dirty="0" smtClean="0"/>
              <a:t>Освіта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000" b="1" dirty="0" smtClean="0"/>
              <a:t>1862-1864 – навчався в початковій</a:t>
            </a:r>
            <a:r>
              <a:rPr lang="en-US" sz="2000" b="1" dirty="0" smtClean="0"/>
              <a:t> </a:t>
            </a:r>
            <a:r>
              <a:rPr lang="uk-UA" sz="2000" b="1" dirty="0" smtClean="0"/>
              <a:t>школі с. </a:t>
            </a:r>
            <a:r>
              <a:rPr lang="uk-UA" sz="2000" b="1" dirty="0" err="1" smtClean="0"/>
              <a:t>Ясениця-Сільна</a:t>
            </a: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 smtClean="0"/>
              <a:t>1864-1867 – Дрогобицька нормальна школа</a:t>
            </a:r>
            <a:br>
              <a:rPr lang="uk-UA" sz="2000" b="1" dirty="0" smtClean="0"/>
            </a:br>
            <a:r>
              <a:rPr lang="uk-UA" sz="2000" b="1" dirty="0" smtClean="0"/>
              <a:t>1867-1875 – Дрогобицька гімназія </a:t>
            </a:r>
            <a:br>
              <a:rPr lang="uk-UA" sz="2000" b="1" dirty="0" smtClean="0"/>
            </a:br>
            <a:r>
              <a:rPr lang="uk-UA" sz="2000" b="1" dirty="0" smtClean="0"/>
              <a:t> 1875 року – вступив до Львівського університету на філософський факультет</a:t>
            </a:r>
            <a:br>
              <a:rPr lang="uk-UA" sz="2000" b="1" dirty="0" smtClean="0"/>
            </a:br>
            <a:r>
              <a:rPr lang="uk-UA" sz="2000" b="1" dirty="0" smtClean="0"/>
              <a:t>1892 року – захистив докторську дисертацію у Віденському університеті, адже дисертацію про  політичну лірику Т. Шевченка у Львівському університеті відхилили </a:t>
            </a:r>
            <a:endParaRPr lang="ru-RU" sz="2000" b="1" dirty="0"/>
          </a:p>
        </p:txBody>
      </p:sp>
      <p:pic>
        <p:nvPicPr>
          <p:cNvPr id="1026" name="Picture 2" descr="C:\Documents and Settings\Admin\Рабочий стол\7658096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3686175" cy="503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664296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Про навчання в Дрогобицькій школі </a:t>
            </a:r>
            <a:r>
              <a:rPr lang="en-US" sz="3200" b="1" smtClean="0"/>
              <a:t>               </a:t>
            </a:r>
            <a:r>
              <a:rPr lang="uk-UA" sz="3200" b="1" smtClean="0"/>
              <a:t>І</a:t>
            </a:r>
            <a:r>
              <a:rPr lang="uk-UA" sz="3200" b="1" dirty="0" smtClean="0"/>
              <a:t>. Франко згадував  у  автобіографічних оповіданнях: </a:t>
            </a:r>
            <a:r>
              <a:rPr lang="uk-UA" sz="3200" b="1" dirty="0" err="1" smtClean="0"/>
              <a:t>“Отець-гуморист”</a:t>
            </a:r>
            <a:r>
              <a:rPr lang="uk-UA" sz="3200" b="1" dirty="0" smtClean="0"/>
              <a:t>, </a:t>
            </a:r>
            <a:r>
              <a:rPr lang="uk-UA" sz="3200" b="1" dirty="0" err="1" smtClean="0"/>
              <a:t>“Олівець”</a:t>
            </a:r>
            <a:r>
              <a:rPr lang="uk-UA" sz="3200" b="1" dirty="0" smtClean="0"/>
              <a:t>, </a:t>
            </a:r>
            <a:r>
              <a:rPr lang="uk-UA" sz="3200" b="1" dirty="0" err="1" smtClean="0"/>
              <a:t>“Грицева</a:t>
            </a:r>
            <a:r>
              <a:rPr lang="uk-UA" sz="3200" b="1" dirty="0" smtClean="0"/>
              <a:t> шкільна </a:t>
            </a:r>
            <a:r>
              <a:rPr lang="uk-UA" sz="3200" b="1" dirty="0" err="1" smtClean="0"/>
              <a:t>наука”</a:t>
            </a:r>
            <a:r>
              <a:rPr lang="uk-UA" sz="3200" b="1" dirty="0" smtClean="0"/>
              <a:t>, </a:t>
            </a:r>
            <a:r>
              <a:rPr lang="uk-UA" sz="3200" b="1" dirty="0" err="1" smtClean="0"/>
              <a:t>“Чистописання”</a:t>
            </a:r>
            <a:endParaRPr lang="ru-RU" sz="3200" b="1" dirty="0"/>
          </a:p>
        </p:txBody>
      </p:sp>
      <p:pic>
        <p:nvPicPr>
          <p:cNvPr id="1026" name="Picture 2" descr="C:\Documents and Settings\Admin\Рабочий стол\i.jpg666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36912"/>
            <a:ext cx="2736304" cy="4010747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1337705225_16-05-2012-2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636912"/>
            <a:ext cx="2808312" cy="3955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5530626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 smtClean="0"/>
              <a:t>Проби пера </a:t>
            </a:r>
            <a:br>
              <a:rPr lang="uk-UA" b="1" dirty="0" smtClean="0"/>
            </a:br>
            <a:r>
              <a:rPr lang="en-US" b="1" dirty="0" smtClean="0"/>
              <a:t>  </a:t>
            </a:r>
            <a:r>
              <a:rPr lang="uk-UA" sz="2700" b="1" dirty="0" smtClean="0"/>
              <a:t>Навчаючись у гімназії , написав свій перший вірш, присвячений батькові, </a:t>
            </a:r>
            <a:r>
              <a:rPr lang="uk-UA" sz="2700" b="1" dirty="0" err="1" smtClean="0"/>
              <a:t>“На</a:t>
            </a:r>
            <a:r>
              <a:rPr lang="uk-UA" sz="2700" b="1" dirty="0" smtClean="0"/>
              <a:t> Великдень 1871 </a:t>
            </a:r>
            <a:r>
              <a:rPr lang="uk-UA" sz="2700" b="1" dirty="0" err="1" smtClean="0"/>
              <a:t>року”</a:t>
            </a:r>
            <a:r>
              <a:rPr lang="uk-UA" sz="2700" b="1" dirty="0" smtClean="0"/>
              <a:t/>
            </a:r>
            <a:br>
              <a:rPr lang="uk-UA" sz="2700" b="1" dirty="0" smtClean="0"/>
            </a:br>
            <a:r>
              <a:rPr lang="uk-UA" sz="2700" b="1" dirty="0" smtClean="0"/>
              <a:t>У 1874 році  у львівському студентському журналі </a:t>
            </a:r>
            <a:r>
              <a:rPr lang="uk-UA" sz="2700" b="1" dirty="0" err="1" smtClean="0"/>
              <a:t>“Друг”</a:t>
            </a:r>
            <a:r>
              <a:rPr lang="uk-UA" sz="2700" b="1" dirty="0" smtClean="0"/>
              <a:t> під псевдонімом </a:t>
            </a:r>
            <a:r>
              <a:rPr lang="uk-UA" sz="2700" b="1" dirty="0" err="1" smtClean="0"/>
              <a:t>Джеджалик</a:t>
            </a:r>
            <a:r>
              <a:rPr lang="uk-UA" sz="2700" b="1" dirty="0" smtClean="0"/>
              <a:t> уперше надруковано вірші вісімнадцятирічного  Франка – </a:t>
            </a:r>
            <a:r>
              <a:rPr lang="uk-UA" sz="2700" b="1" dirty="0" err="1" smtClean="0"/>
              <a:t>“Моя</a:t>
            </a:r>
            <a:r>
              <a:rPr lang="uk-UA" sz="2700" b="1" dirty="0" smtClean="0"/>
              <a:t> </a:t>
            </a:r>
            <a:r>
              <a:rPr lang="uk-UA" sz="2700" b="1" dirty="0" err="1" smtClean="0"/>
              <a:t>пісня”</a:t>
            </a:r>
            <a:r>
              <a:rPr lang="uk-UA" sz="2700" b="1" dirty="0" smtClean="0"/>
              <a:t> та </a:t>
            </a:r>
            <a:r>
              <a:rPr lang="uk-UA" sz="2700" b="1" dirty="0" err="1" smtClean="0"/>
              <a:t>“Народна</a:t>
            </a:r>
            <a:r>
              <a:rPr lang="uk-UA" sz="2700" b="1" dirty="0" smtClean="0"/>
              <a:t> </a:t>
            </a:r>
            <a:r>
              <a:rPr lang="uk-UA" sz="2700" b="1" dirty="0" err="1" smtClean="0"/>
              <a:t>пісня”</a:t>
            </a:r>
            <a:r>
              <a:rPr lang="uk-UA" sz="2700" b="1" dirty="0" smtClean="0"/>
              <a:t> </a:t>
            </a:r>
            <a:br>
              <a:rPr lang="uk-UA" sz="2700" b="1" dirty="0" smtClean="0"/>
            </a:br>
            <a:endParaRPr lang="ru-RU" sz="2700" b="1" dirty="0"/>
          </a:p>
        </p:txBody>
      </p:sp>
      <p:pic>
        <p:nvPicPr>
          <p:cNvPr id="3" name="Picture 2" descr="D:\olya\папка\Ivan_Fran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76672"/>
            <a:ext cx="3184525" cy="504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533</Words>
  <Application>Microsoft Office PowerPoint</Application>
  <PresentationFormat>Экран (4:3)</PresentationFormat>
  <Paragraphs>40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Іван Франко Життєвий і творчий шлях Ємець Наталія Федорівна – вчитель української мови та літератури Шендерівського навчально - виховного комплексу «Дошкільний  навчальний заклад – загальноосвітня школа І-ІІІ ступенів» Корсунь-Шевченківської районної ради Черкаської області </vt:lpstr>
      <vt:lpstr>Іван Якович Франко</vt:lpstr>
      <vt:lpstr>   Не пора, не пора, не пора     Москалеві і ляхові служить!     Довершилась України кривда стара,      Нам  пора для  України  жить.                                              І. Франко              </vt:lpstr>
      <vt:lpstr>Іван Франко народився 27 серпня 1856 року в с. Нагуєвичах Дрогобицького повіту, недалеко від Львова. Батько, Яків Франко, –  сільський коваль. Мати, Марія Франко (Кульчицька), походила із збіднілого шляхетського роду.  </vt:lpstr>
      <vt:lpstr>“На дні моїх споминів і досі горить той маленький , але міцний огонь. У ньому пронизуються сині, червоні та золото-білі промені, жевріє, мов розтоплене вугля, і яриться в його глибині щось іще біліше, променясте… се огонь у кузні мойого батька. І мені здається, що душу на далеку мандрівку життязапас його я взяв дитиною у свою . І що він не погас і досі”.                                                                            І.Франко “У кузні”</vt:lpstr>
      <vt:lpstr>Коли І. Франкові було 9 років помер його батько, а в 16-річному  віці він втратив і матір.  Мамо, голубко! Зарання в могилі Праця й недуга зложили тебе, Пісня ж твоя в невмираючій силі В мойому серці ясніє, живе… </vt:lpstr>
      <vt:lpstr>Освіта  1862-1864 – навчався в початковій школі с. Ясениця-Сільна 1864-1867 – Дрогобицька нормальна школа 1867-1875 – Дрогобицька гімназія   1875 року – вступив до Львівського університету на філософський факультет 1892 року – захистив докторську дисертацію у Віденському університеті, адже дисертацію про  політичну лірику Т. Шевченка у Львівському університеті відхилили </vt:lpstr>
      <vt:lpstr>Про навчання в Дрогобицькій школі                І. Франко згадував  у  автобіографічних оповіданнях: “Отець-гуморист”, “Олівець”, “Грицева шкільна наука”, “Чистописання”</vt:lpstr>
      <vt:lpstr>Проби пера    Навчаючись у гімназії , написав свій перший вірш, присвячений батькові, “На Великдень 1871 року” У 1874 році  у львівському студентському журналі “Друг” під псевдонімом Джеджалик уперше надруковано вірші вісімнадцятирічного  Франка – “Моя пісня” та “Народна пісня”  </vt:lpstr>
      <vt:lpstr>Творчість та громадська діяльність “Франко був народжений поетом, але він же був народжений і прозаїком, і ученим-дослідником,і громадським діячем. Його творча діяльність нагадує складний і прекрасний поліфонічний твір:багато мелодій, багато контрастів, гострі поєднання звуків – але, зрештою, усе зливається у світлу гармонію”                                          Максим Рильський</vt:lpstr>
      <vt:lpstr>У літературу митець прийшов насамперед поетом  </vt:lpstr>
      <vt:lpstr> Збірка “З вершині низин” , що вийшла друком у 1887 р., стала явище співмірним із виходом “Кобзаря” Т.Шевченка.  У збірці переважає громадсько-політична та патріотична лірика.  Ліричний герой – борець із національною та соціальною кривдою</vt:lpstr>
      <vt:lpstr>Збірка “Зів’яле листя” побачила світ у 1896 році.  Провідні мотиви збірки – захоплення красою жінки й високим, трагічним почуттям кохання.  Жанр визначив сам автор – “лірична драма”  Композиція –  Перший“жмуток”    Другий “жмуток”    Третій “жмуток” </vt:lpstr>
      <vt:lpstr>Збірка “Мій Ізмарагд” складалася із шести циклів і вийшла  друком у 1898 році. Стильова особливість збірки – філософічність та притчевість</vt:lpstr>
      <vt:lpstr>    Вершина поетичного генія І. Франка – філософська поема “Мойсей” (1905) Основоположна проблема поеми –  формування нації        Мікеланджело. Мойсей. 1515 р.</vt:lpstr>
      <vt:lpstr> “Перед українською інтелігенцією відкривається тепер…велична дійова задача – витворити з величезної етнічної маси українського народу українську націю, суцільний культурний організм, здатний до самостійного культурного  й політичного життя…”                                          І. Франко. Із статті “Одвертий лист до галицької української молоді”</vt:lpstr>
      <vt:lpstr>    Проза Івана Франка  Тематика : ■ Українське селянство ■ Життя робітничого класу ■ Роль інтелігенції в розвитку нації ■ Історія народу</vt:lpstr>
      <vt:lpstr>Морально-етичне і класове протистояння праці й капіталу Повість “Boa-constrictor” (1878); роман “Борислав сміється” (1882); збірки “В поті чола” (1890), “Галицькі образки” (1897) </vt:lpstr>
      <vt:lpstr>Твори на історичну тематику “Захар Беркут” (1882), “Герой по неволі” (1904), “Великий шум” (1907)         Кадри з фільму  “Захар Беркут” </vt:lpstr>
      <vt:lpstr>               Життя інтелігенції – у модерністичному романі “Перехресні стежки”       Кадр із фільму “Пастка” за повістю “Перехресні стежки” 1993 р.                </vt:lpstr>
      <vt:lpstr>Драматургія  Метою Франка-драматурга -  сценічні твори, у яких би порушувались проблеми , близькі його сучасникам. Театр – “школа життя”         </vt:lpstr>
      <vt:lpstr>    Сучасний фільм за мотивами драми “Украдене щастя”</vt:lpstr>
      <vt:lpstr> Іван Франко – автор творів для дітей                                                                       Діти І. Франка </vt:lpstr>
      <vt:lpstr>                                                            28 травня 1916 року  Іван Якович Франко помер           </vt:lpstr>
      <vt:lpstr>СПИСОК ВИКОРИСТАНИХ ДЖЕРЕЛ: Література: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Якович Франко</dc:title>
  <dc:creator>User</dc:creator>
  <cp:lastModifiedBy>User</cp:lastModifiedBy>
  <cp:revision>91</cp:revision>
  <dcterms:created xsi:type="dcterms:W3CDTF">2017-01-14T11:40:40Z</dcterms:created>
  <dcterms:modified xsi:type="dcterms:W3CDTF">2017-02-22T23:55:52Z</dcterms:modified>
</cp:coreProperties>
</file>