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6" r:id="rId3"/>
    <p:sldId id="257" r:id="rId4"/>
    <p:sldId id="258" r:id="rId5"/>
    <p:sldId id="259" r:id="rId6"/>
    <p:sldId id="261" r:id="rId7"/>
    <p:sldId id="262" r:id="rId8"/>
    <p:sldId id="264" r:id="rId9"/>
    <p:sldId id="265" r:id="rId10"/>
    <p:sldId id="270" r:id="rId11"/>
    <p:sldId id="266" r:id="rId12"/>
    <p:sldId id="271" r:id="rId13"/>
    <p:sldId id="267" r:id="rId14"/>
    <p:sldId id="268" r:id="rId15"/>
    <p:sldId id="269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5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40F46BC-418C-42CD-B716-1D8F96B405F7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351C0CC-F945-4593-849F-E6CAAD739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0F46BC-418C-42CD-B716-1D8F96B405F7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51C0CC-F945-4593-849F-E6CAAD739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40F46BC-418C-42CD-B716-1D8F96B405F7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351C0CC-F945-4593-849F-E6CAAD739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0F46BC-418C-42CD-B716-1D8F96B405F7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51C0CC-F945-4593-849F-E6CAAD739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40F46BC-418C-42CD-B716-1D8F96B405F7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351C0CC-F945-4593-849F-E6CAAD739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0F46BC-418C-42CD-B716-1D8F96B405F7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51C0CC-F945-4593-849F-E6CAAD739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0F46BC-418C-42CD-B716-1D8F96B405F7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51C0CC-F945-4593-849F-E6CAAD739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0F46BC-418C-42CD-B716-1D8F96B405F7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51C0CC-F945-4593-849F-E6CAAD739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40F46BC-418C-42CD-B716-1D8F96B405F7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51C0CC-F945-4593-849F-E6CAAD739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0F46BC-418C-42CD-B716-1D8F96B405F7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51C0CC-F945-4593-849F-E6CAAD739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0F46BC-418C-42CD-B716-1D8F96B405F7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51C0CC-F945-4593-849F-E6CAAD7394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40F46BC-418C-42CD-B716-1D8F96B405F7}" type="datetimeFigureOut">
              <a:rPr lang="ru-RU" smtClean="0"/>
              <a:pPr/>
              <a:t>09.08.2017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351C0CC-F945-4593-849F-E6CAAD7394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" TargetMode="External"/><Relationship Id="rId2" Type="http://schemas.openxmlformats.org/officeDocument/2006/relationships/hyperlink" Target="http://mon.gov.ua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school-worlg.com.u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238888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Іван Нечуй-Левицький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Життя митця і його творчість як новий імпульс української літератури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105835"/>
            <a:ext cx="6102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cs typeface="Times New Roman" pitchFamily="18" charset="0"/>
              </a:rPr>
              <a:t/>
            </a:r>
            <a:br>
              <a:rPr lang="ru-RU" dirty="0" smtClean="0"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7242048" cy="460851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           Саме з І. Нечуєм-Левицьким в українську прозу прийшла манера докладного, неквапливого зображення матеріального побуту героя, його оточення  </a:t>
            </a:r>
            <a:br>
              <a:rPr lang="uk-UA" dirty="0" smtClean="0"/>
            </a:br>
            <a:r>
              <a:rPr lang="uk-UA" i="1" dirty="0" smtClean="0"/>
              <a:t>                               Н. Крутікова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                     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366868" y="476672"/>
            <a:ext cx="5105400" cy="1368152"/>
          </a:xfrm>
        </p:spPr>
        <p:txBody>
          <a:bodyPr/>
          <a:lstStyle/>
          <a:p>
            <a:pPr algn="l"/>
            <a:r>
              <a:rPr lang="uk-UA" dirty="0" err="1" smtClean="0"/>
              <a:t>Творчийдоробок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2000" i="1" dirty="0" smtClean="0"/>
              <a:t>різножанровий та тематично багатий</a:t>
            </a:r>
            <a:endParaRPr lang="ru-RU" sz="2000" i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31840" y="2060848"/>
            <a:ext cx="5616624" cy="4608512"/>
          </a:xfrm>
        </p:spPr>
        <p:txBody>
          <a:bodyPr>
            <a:normAutofit fontScale="77500" lnSpcReduction="20000"/>
          </a:bodyPr>
          <a:lstStyle/>
          <a:p>
            <a:pPr algn="l">
              <a:buFont typeface="Arial" charset="0"/>
              <a:buChar char="•"/>
            </a:pPr>
            <a:r>
              <a:rPr lang="uk-UA" b="1" i="1" dirty="0" smtClean="0"/>
              <a:t>Життя селян за часів кріпацтва та </a:t>
            </a:r>
          </a:p>
          <a:p>
            <a:pPr algn="l"/>
            <a:r>
              <a:rPr lang="uk-UA" b="1" i="1" dirty="0" smtClean="0"/>
              <a:t>пореформеної доби </a:t>
            </a:r>
          </a:p>
          <a:p>
            <a:pPr algn="l"/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uk-UA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“Микола</a:t>
            </a:r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Джеря”</a:t>
            </a:r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“Кайдашева</a:t>
            </a:r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сім′я”</a:t>
            </a:r>
            <a:endParaRPr lang="uk-UA" b="1" i="1" dirty="0" smtClean="0"/>
          </a:p>
          <a:p>
            <a:pPr algn="l">
              <a:buFont typeface="Arial" charset="0"/>
              <a:buChar char="•"/>
            </a:pPr>
            <a:r>
              <a:rPr lang="uk-UA" b="1" i="1" dirty="0" smtClean="0"/>
              <a:t>Про найманих робітників </a:t>
            </a:r>
            <a:r>
              <a:rPr lang="uk-UA" b="1" i="1" dirty="0" err="1" smtClean="0"/>
              <a:t>капіталістиних</a:t>
            </a:r>
            <a:r>
              <a:rPr lang="uk-UA" b="1" i="1" dirty="0" smtClean="0"/>
              <a:t> промислів і фабрик. </a:t>
            </a:r>
          </a:p>
          <a:p>
            <a:pPr algn="l"/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uk-UA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“Бурлачка”</a:t>
            </a:r>
            <a:endParaRPr lang="uk-UA" b="1" i="1" dirty="0" smtClean="0"/>
          </a:p>
          <a:p>
            <a:pPr algn="l">
              <a:buFont typeface="Arial" charset="0"/>
              <a:buChar char="•"/>
            </a:pPr>
            <a:r>
              <a:rPr lang="uk-UA" b="1" i="1" dirty="0" smtClean="0"/>
              <a:t>Про представників духівництва</a:t>
            </a:r>
          </a:p>
          <a:p>
            <a:pPr algn="l"/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uk-UA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“Старосвітські</a:t>
            </a:r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батюшки та </a:t>
            </a:r>
            <a:r>
              <a:rPr lang="uk-UA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матушки”</a:t>
            </a:r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uk-UA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“Афонський</a:t>
            </a:r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пройдисвіт”</a:t>
            </a:r>
            <a:endParaRPr lang="uk-UA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charset="0"/>
              <a:buChar char="•"/>
            </a:pPr>
            <a:r>
              <a:rPr lang="uk-UA" b="1" i="1" dirty="0" smtClean="0"/>
              <a:t> Життя української інтелігенції</a:t>
            </a:r>
          </a:p>
          <a:p>
            <a:pPr algn="l"/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uk-UA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“Хмари”</a:t>
            </a:r>
            <a:endParaRPr lang="uk-UA" b="1" i="1" dirty="0" smtClean="0"/>
          </a:p>
          <a:p>
            <a:pPr algn="l">
              <a:buFont typeface="Arial" charset="0"/>
              <a:buChar char="•"/>
            </a:pPr>
            <a:r>
              <a:rPr lang="uk-UA" b="1" i="1" dirty="0" smtClean="0"/>
              <a:t>Твори на історичну тематику</a:t>
            </a:r>
          </a:p>
          <a:p>
            <a:pPr algn="l"/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uk-UA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“Князь</a:t>
            </a:r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Єремія </a:t>
            </a:r>
            <a:r>
              <a:rPr lang="uk-UA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Вишневецький”</a:t>
            </a:r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“Гетьман</a:t>
            </a:r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Іван </a:t>
            </a:r>
            <a:r>
              <a:rPr lang="uk-UA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Виговський”</a:t>
            </a:r>
            <a:endParaRPr lang="uk-UA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uk-UA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Arial" charset="0"/>
              <a:buChar char="•"/>
            </a:pPr>
            <a:endParaRPr lang="uk-UA" b="1" i="1" dirty="0" smtClean="0"/>
          </a:p>
          <a:p>
            <a:pPr algn="l"/>
            <a:r>
              <a:rPr lang="uk-UA" b="1" i="1" dirty="0" smtClean="0"/>
              <a:t> </a:t>
            </a:r>
          </a:p>
          <a:p>
            <a:pPr algn="l"/>
            <a:endParaRPr lang="uk-UA" dirty="0" smtClean="0"/>
          </a:p>
          <a:p>
            <a:pPr algn="l"/>
            <a:endParaRPr lang="uk-UA" dirty="0" smtClean="0"/>
          </a:p>
          <a:p>
            <a:pPr algn="l"/>
            <a:endParaRPr lang="uk-UA" dirty="0" smtClean="0"/>
          </a:p>
          <a:p>
            <a:pPr algn="l"/>
            <a:endParaRPr lang="uk-UA" dirty="0" smtClean="0"/>
          </a:p>
          <a:p>
            <a:pPr algn="l">
              <a:buFont typeface="Arial" charset="0"/>
              <a:buChar char="•"/>
            </a:pPr>
            <a:endParaRPr lang="ru-RU" dirty="0"/>
          </a:p>
        </p:txBody>
      </p:sp>
      <p:pic>
        <p:nvPicPr>
          <p:cNvPr id="1026" name="Picture 2" descr="C:\Documents and Settings\Admin\Рабочий стол\46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2066925" cy="3267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507288" cy="1020728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                 Драматургія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88840"/>
            <a:ext cx="5328592" cy="4466896"/>
          </a:xfrm>
        </p:spPr>
        <p:txBody>
          <a:bodyPr/>
          <a:lstStyle/>
          <a:p>
            <a:r>
              <a:rPr lang="uk-UA" dirty="0" smtClean="0"/>
              <a:t>Історичні драми </a:t>
            </a:r>
            <a:r>
              <a:rPr lang="uk-UA" i="1" dirty="0" err="1" smtClean="0"/>
              <a:t>“Маруся</a:t>
            </a:r>
            <a:r>
              <a:rPr lang="uk-UA" i="1" dirty="0" smtClean="0"/>
              <a:t> </a:t>
            </a:r>
            <a:r>
              <a:rPr lang="uk-UA" i="1" dirty="0" err="1" smtClean="0"/>
              <a:t>Богуславка”</a:t>
            </a:r>
            <a:r>
              <a:rPr lang="uk-UA" i="1" dirty="0" smtClean="0"/>
              <a:t>, “В  диму та </a:t>
            </a:r>
            <a:r>
              <a:rPr lang="uk-UA" i="1" dirty="0" err="1" smtClean="0"/>
              <a:t>полум</a:t>
            </a:r>
            <a:r>
              <a:rPr lang="uk-UA" i="1" dirty="0" err="1" smtClean="0">
                <a:latin typeface="Times New Roman"/>
                <a:cs typeface="Times New Roman"/>
              </a:rPr>
              <a:t>′</a:t>
            </a:r>
            <a:r>
              <a:rPr lang="uk-UA" i="1" dirty="0" err="1" smtClean="0"/>
              <a:t>ї”</a:t>
            </a:r>
            <a:endParaRPr lang="uk-UA" i="1" dirty="0" smtClean="0"/>
          </a:p>
          <a:p>
            <a:r>
              <a:rPr lang="uk-UA" i="1" dirty="0" smtClean="0"/>
              <a:t>Сатирична </a:t>
            </a:r>
            <a:r>
              <a:rPr lang="uk-UA" i="1" dirty="0" err="1" smtClean="0"/>
              <a:t>п</a:t>
            </a:r>
            <a:r>
              <a:rPr lang="uk-UA" i="1" dirty="0" err="1" smtClean="0">
                <a:latin typeface="Times New Roman"/>
                <a:cs typeface="Times New Roman"/>
              </a:rPr>
              <a:t>′</a:t>
            </a:r>
            <a:r>
              <a:rPr lang="uk-UA" i="1" dirty="0" err="1" smtClean="0">
                <a:latin typeface="+mj-lt"/>
                <a:cs typeface="Times New Roman"/>
              </a:rPr>
              <a:t>єса</a:t>
            </a:r>
            <a:r>
              <a:rPr lang="uk-UA" i="1" dirty="0" smtClean="0">
                <a:latin typeface="+mj-lt"/>
                <a:cs typeface="Times New Roman"/>
              </a:rPr>
              <a:t> </a:t>
            </a:r>
            <a:r>
              <a:rPr lang="uk-UA" i="1" dirty="0" err="1" smtClean="0">
                <a:latin typeface="+mj-lt"/>
                <a:cs typeface="Times New Roman"/>
              </a:rPr>
              <a:t>“На</a:t>
            </a:r>
            <a:r>
              <a:rPr lang="uk-UA" i="1" dirty="0" smtClean="0">
                <a:latin typeface="+mj-lt"/>
                <a:cs typeface="Times New Roman"/>
              </a:rPr>
              <a:t> </a:t>
            </a:r>
            <a:r>
              <a:rPr lang="uk-UA" i="1" dirty="0" err="1" smtClean="0">
                <a:latin typeface="+mj-lt"/>
                <a:cs typeface="Times New Roman"/>
              </a:rPr>
              <a:t>Кожум</a:t>
            </a:r>
            <a:r>
              <a:rPr lang="uk-UA" i="1" dirty="0" err="1" smtClean="0">
                <a:latin typeface="Times New Roman"/>
                <a:cs typeface="Times New Roman"/>
              </a:rPr>
              <a:t>′</a:t>
            </a:r>
            <a:r>
              <a:rPr lang="uk-UA" i="1" dirty="0" err="1" smtClean="0">
                <a:latin typeface="+mj-lt"/>
                <a:cs typeface="Times New Roman"/>
              </a:rPr>
              <a:t>яках”</a:t>
            </a:r>
            <a:r>
              <a:rPr lang="uk-UA" i="1" dirty="0" smtClean="0">
                <a:latin typeface="+mj-lt"/>
                <a:cs typeface="Times New Roman"/>
              </a:rPr>
              <a:t>. Перероблена </a:t>
            </a:r>
            <a:endParaRPr lang="en-US" i="1" dirty="0" smtClean="0">
              <a:latin typeface="+mj-lt"/>
              <a:cs typeface="Times New Roman"/>
            </a:endParaRPr>
          </a:p>
          <a:p>
            <a:pPr>
              <a:buNone/>
            </a:pPr>
            <a:r>
              <a:rPr lang="en-US" i="1" dirty="0" smtClean="0">
                <a:latin typeface="+mj-lt"/>
                <a:cs typeface="Times New Roman"/>
              </a:rPr>
              <a:t>   </a:t>
            </a:r>
            <a:r>
              <a:rPr lang="uk-UA" i="1" dirty="0" smtClean="0">
                <a:latin typeface="+mj-lt"/>
                <a:cs typeface="Times New Roman"/>
              </a:rPr>
              <a:t>М. Старицьким і отримала назву </a:t>
            </a:r>
            <a:r>
              <a:rPr lang="uk-UA" i="1" dirty="0" err="1" smtClean="0">
                <a:latin typeface="+mj-lt"/>
                <a:cs typeface="Times New Roman"/>
              </a:rPr>
              <a:t>“За</a:t>
            </a:r>
            <a:r>
              <a:rPr lang="uk-UA" i="1" dirty="0" smtClean="0">
                <a:latin typeface="+mj-lt"/>
                <a:cs typeface="Times New Roman"/>
              </a:rPr>
              <a:t> двома </a:t>
            </a:r>
            <a:r>
              <a:rPr lang="uk-UA" i="1" dirty="0" err="1" smtClean="0">
                <a:latin typeface="+mj-lt"/>
                <a:cs typeface="Times New Roman"/>
              </a:rPr>
              <a:t>зайцями”</a:t>
            </a:r>
            <a:endParaRPr lang="ru-RU" i="1" dirty="0">
              <a:latin typeface="+mj-lt"/>
            </a:endParaRPr>
          </a:p>
        </p:txBody>
      </p:sp>
      <p:pic>
        <p:nvPicPr>
          <p:cNvPr id="1026" name="Picture 2" descr="C:\Documents and Settings\Admin\Рабочий стол\24289241.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85994">
            <a:off x="6590575" y="793046"/>
            <a:ext cx="1944216" cy="27219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Documents and Settings\Admin\Рабочий стол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7333">
            <a:off x="5442092" y="3280302"/>
            <a:ext cx="2048551" cy="3047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239000" cy="151216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Публіцист та літературний критик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   </a:t>
            </a:r>
            <a:r>
              <a:rPr lang="uk-UA" sz="2200" dirty="0" smtClean="0"/>
              <a:t>статті – культурологічні трактати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uk-UA" dirty="0" smtClean="0"/>
          </a:p>
          <a:p>
            <a:r>
              <a:rPr lang="uk-UA" dirty="0" err="1" smtClean="0"/>
              <a:t>“Органи</a:t>
            </a:r>
            <a:r>
              <a:rPr lang="uk-UA" dirty="0" smtClean="0"/>
              <a:t> російських </a:t>
            </a:r>
            <a:r>
              <a:rPr lang="uk-UA" dirty="0" err="1" smtClean="0"/>
              <a:t>партій”</a:t>
            </a:r>
            <a:endParaRPr lang="en-US" dirty="0" smtClean="0"/>
          </a:p>
          <a:p>
            <a:r>
              <a:rPr lang="uk-UA" dirty="0" err="1" smtClean="0"/>
              <a:t>“Світогляд</a:t>
            </a:r>
            <a:r>
              <a:rPr lang="uk-UA" dirty="0" smtClean="0"/>
              <a:t> українського народу в прикладі до </a:t>
            </a:r>
            <a:r>
              <a:rPr lang="uk-UA" dirty="0" err="1" smtClean="0"/>
              <a:t>сучасності”</a:t>
            </a:r>
            <a:endParaRPr lang="uk-UA" dirty="0" smtClean="0"/>
          </a:p>
          <a:p>
            <a:r>
              <a:rPr lang="uk-UA" dirty="0" err="1" smtClean="0"/>
              <a:t>“Сьогочасне</a:t>
            </a:r>
            <a:r>
              <a:rPr lang="uk-UA" dirty="0" smtClean="0"/>
              <a:t> літературне </a:t>
            </a:r>
            <a:r>
              <a:rPr lang="uk-UA" dirty="0" err="1" smtClean="0"/>
              <a:t>прямування”</a:t>
            </a:r>
            <a:endParaRPr lang="uk-UA" dirty="0" smtClean="0"/>
          </a:p>
          <a:p>
            <a:r>
              <a:rPr lang="uk-UA" dirty="0" err="1" smtClean="0"/>
              <a:t>“Українство</a:t>
            </a:r>
            <a:r>
              <a:rPr lang="uk-UA" dirty="0" smtClean="0"/>
              <a:t> на літературних позвах з </a:t>
            </a:r>
            <a:r>
              <a:rPr lang="uk-UA" dirty="0" err="1" smtClean="0"/>
              <a:t>Московщиною”</a:t>
            </a:r>
            <a:endParaRPr lang="uk-UA" dirty="0" smtClean="0"/>
          </a:p>
          <a:p>
            <a:pPr>
              <a:buNone/>
            </a:pPr>
            <a:r>
              <a:rPr lang="uk-UA" b="1" dirty="0" smtClean="0">
                <a:latin typeface="Monotype Corsiva" pitchFamily="66" charset="0"/>
              </a:rPr>
              <a:t>                 </a:t>
            </a:r>
            <a:r>
              <a:rPr lang="uk-UA" b="1" dirty="0" err="1" smtClean="0">
                <a:latin typeface="Monotype Corsiva" pitchFamily="66" charset="0"/>
              </a:rPr>
              <a:t>“Ми</a:t>
            </a:r>
            <a:r>
              <a:rPr lang="uk-UA" b="1" dirty="0" smtClean="0">
                <a:latin typeface="Monotype Corsiva" pitchFamily="66" charset="0"/>
              </a:rPr>
              <a:t>, українці, маємо багатий національний </a:t>
            </a:r>
            <a:r>
              <a:rPr lang="uk-UA" b="1" dirty="0" err="1" smtClean="0">
                <a:latin typeface="Monotype Corsiva" pitchFamily="66" charset="0"/>
              </a:rPr>
              <a:t>грунт</a:t>
            </a:r>
            <a:r>
              <a:rPr lang="uk-UA" b="1" dirty="0" smtClean="0">
                <a:latin typeface="Monotype Corsiva" pitchFamily="66" charset="0"/>
              </a:rPr>
              <a:t>, багату народну оригінальну поезію, і на цьому </a:t>
            </a:r>
            <a:r>
              <a:rPr lang="uk-UA" b="1" dirty="0" err="1" smtClean="0">
                <a:latin typeface="Monotype Corsiva" pitchFamily="66" charset="0"/>
              </a:rPr>
              <a:t>грунті</a:t>
            </a:r>
            <a:r>
              <a:rPr lang="uk-UA" b="1" dirty="0" smtClean="0">
                <a:latin typeface="Monotype Corsiva" pitchFamily="66" charset="0"/>
              </a:rPr>
              <a:t> розвивалась і буде далі розвиватись українська література, навіть без усякої помочі російської державності…”</a:t>
            </a:r>
          </a:p>
          <a:p>
            <a:pPr>
              <a:buNone/>
            </a:pPr>
            <a:r>
              <a:rPr lang="uk-UA" b="1" dirty="0" smtClean="0">
                <a:latin typeface="Monotype Corsiva" pitchFamily="66" charset="0"/>
              </a:rPr>
              <a:t>                   </a:t>
            </a:r>
            <a:r>
              <a:rPr lang="uk-UA" sz="2400" dirty="0" smtClean="0">
                <a:latin typeface="Monotype Corsiva" pitchFamily="66" charset="0"/>
              </a:rPr>
              <a:t>Зі статті </a:t>
            </a:r>
            <a:r>
              <a:rPr lang="uk-UA" sz="2400" dirty="0" err="1" smtClean="0">
                <a:latin typeface="Monotype Corsiva" pitchFamily="66" charset="0"/>
              </a:rPr>
              <a:t>“Українство</a:t>
            </a:r>
            <a:r>
              <a:rPr lang="uk-UA" sz="2400" dirty="0" smtClean="0">
                <a:latin typeface="Monotype Corsiva" pitchFamily="66" charset="0"/>
              </a:rPr>
              <a:t> на літературних позвах з </a:t>
            </a:r>
            <a:r>
              <a:rPr lang="uk-UA" sz="2400" dirty="0" err="1" smtClean="0">
                <a:latin typeface="Monotype Corsiva" pitchFamily="66" charset="0"/>
              </a:rPr>
              <a:t>Московщиною”</a:t>
            </a:r>
            <a:endParaRPr lang="uk-UA" sz="2400" dirty="0" smtClean="0">
              <a:latin typeface="Monotype Corsiva" pitchFamily="66" charset="0"/>
            </a:endParaRPr>
          </a:p>
          <a:p>
            <a:pPr>
              <a:buNone/>
            </a:pP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764704"/>
            <a:ext cx="7416824" cy="3024336"/>
          </a:xfrm>
        </p:spPr>
        <p:txBody>
          <a:bodyPr>
            <a:noAutofit/>
          </a:bodyPr>
          <a:lstStyle/>
          <a:p>
            <a:r>
              <a:rPr lang="uk-UA" sz="2800" i="1" dirty="0" smtClean="0">
                <a:solidFill>
                  <a:schemeClr val="bg2">
                    <a:lumMod val="50000"/>
                  </a:schemeClr>
                </a:solidFill>
              </a:rPr>
              <a:t>І. С. Нечуй-Левицький палко обстоював ідею самостійної, цілком незалежної від російської літератури та культури. У ХХ столітті цю ідею підхопить та розвине видатний письменник Микола Хвильовий у своїх памфлетах</a:t>
            </a:r>
            <a:endParaRPr lang="ru-RU" sz="2800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 descr="C:\Documents and Settings\Admin\Рабочий стол\3578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63193">
            <a:off x="4990777" y="3681371"/>
            <a:ext cx="1982341" cy="26642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 descr="C:\Documents and Settings\Admin\Рабочий стол\26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29653">
            <a:off x="1187624" y="4005064"/>
            <a:ext cx="1905000" cy="25922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242048" cy="5616624"/>
          </a:xfrm>
        </p:spPr>
        <p:txBody>
          <a:bodyPr>
            <a:normAutofit/>
          </a:bodyPr>
          <a:lstStyle/>
          <a:p>
            <a:r>
              <a:rPr lang="uk-UA" dirty="0" smtClean="0"/>
              <a:t>Переклад Святого письма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 </a:t>
            </a:r>
            <a:r>
              <a:rPr lang="uk-UA" sz="2700" i="1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разом з І. Пулюєм завершив розпочатий П. Кулішем перший переклад Біблії українською мовою</a:t>
            </a:r>
            <a:endParaRPr lang="ru-RU" sz="2700" i="1" dirty="0">
              <a:solidFill>
                <a:schemeClr val="accent1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4" name="Picture 2" descr="C:\Documents and Settings\Admin\Рабочий стол\i.jp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68760"/>
            <a:ext cx="3960440" cy="3073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42048" cy="698477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  Помер митець 2 </a:t>
            </a:r>
            <a:r>
              <a:rPr lang="uk-UA" dirty="0" err="1" smtClean="0"/>
              <a:t>кввітня</a:t>
            </a:r>
            <a:r>
              <a:rPr lang="uk-UA" dirty="0" smtClean="0"/>
              <a:t> 1918 року. похований на Байховому кладовищі у Києві 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             </a:t>
            </a:r>
            <a:br>
              <a:rPr lang="uk-UA" dirty="0" smtClean="0"/>
            </a:br>
            <a:r>
              <a:rPr lang="uk-UA" dirty="0" smtClean="0"/>
              <a:t>            </a:t>
            </a:r>
            <a:br>
              <a:rPr lang="uk-UA" dirty="0" smtClean="0"/>
            </a:br>
            <a:r>
              <a:rPr lang="uk-UA" dirty="0" smtClean="0"/>
              <a:t>            </a:t>
            </a:r>
            <a:r>
              <a:rPr lang="uk-UA" sz="2200" dirty="0" smtClean="0">
                <a:solidFill>
                  <a:schemeClr val="bg2">
                    <a:lumMod val="25000"/>
                  </a:schemeClr>
                </a:solidFill>
              </a:rPr>
              <a:t>могила І. С. Нечуя-Левицького</a:t>
            </a:r>
            <a:r>
              <a:rPr lang="uk-UA" sz="22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/>
            </a:r>
            <a:br>
              <a:rPr lang="uk-UA" sz="2200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uk-UA" sz="2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uk-UA" sz="22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dirty="0"/>
          </a:p>
        </p:txBody>
      </p:sp>
      <p:pic>
        <p:nvPicPr>
          <p:cNvPr id="1026" name="Picture 2" descr="C:\Documents and Settings\Admin\Рабочий стол\dscf7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204864"/>
            <a:ext cx="2790056" cy="372007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         </a:t>
            </a:r>
            <a:r>
              <a:rPr lang="uk-UA" dirty="0" err="1" smtClean="0"/>
              <a:t>Пам</a:t>
            </a:r>
            <a:r>
              <a:rPr lang="uk-UA" dirty="0" err="1" smtClean="0">
                <a:cs typeface="Times New Roman"/>
              </a:rPr>
              <a:t>′ятник</a:t>
            </a:r>
            <a:r>
              <a:rPr lang="uk-UA" dirty="0" smtClean="0">
                <a:cs typeface="Times New Roman"/>
              </a:rPr>
              <a:t> І. С. Нечую-Левицькому у </a:t>
            </a:r>
            <a:r>
              <a:rPr lang="uk-UA" dirty="0" err="1" smtClean="0">
                <a:cs typeface="Times New Roman"/>
              </a:rPr>
              <a:t>Стеблеві</a:t>
            </a:r>
            <a:endParaRPr lang="ru-RU" dirty="0"/>
          </a:p>
        </p:txBody>
      </p:sp>
      <p:pic>
        <p:nvPicPr>
          <p:cNvPr id="2050" name="Picture 2" descr="C:\Documents and Settings\Admin\Рабочий стол\16410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3999638" cy="5332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600" dirty="0" smtClean="0"/>
              <a:t>СПИСОК ВИКОРИСТАНИХ ДЖЕРЕЛ: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uk-UA" sz="3200" dirty="0" smtClean="0"/>
              <a:t>Література: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212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72816"/>
            <a:ext cx="734481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/>
              <a:t>  Авраменко О. М., </a:t>
            </a:r>
            <a:r>
              <a:rPr lang="uk-UA" sz="1600" b="1" dirty="0" err="1" smtClean="0"/>
              <a:t>Пахаренко</a:t>
            </a:r>
            <a:r>
              <a:rPr lang="uk-UA" sz="1600" b="1" dirty="0" smtClean="0"/>
              <a:t> В.І. Українська література: Підручник для 10 класу загальноосвітніх навчальних закладів(рівень стандарту, академічний рівень). – К. : Грамота, 2010</a:t>
            </a:r>
          </a:p>
          <a:p>
            <a:r>
              <a:rPr lang="uk-UA" sz="1600" b="1" dirty="0" smtClean="0"/>
              <a:t>  Авраменко О. М. , Скрипник Л. М.  Українська література: Книжка для вчителя: календарне планування та розробки уроків. 10 клас . – К. : Грамота, 2010</a:t>
            </a:r>
          </a:p>
          <a:p>
            <a:r>
              <a:rPr lang="uk-UA" sz="1600" b="1" dirty="0" smtClean="0"/>
              <a:t>  Мовчан Р. В. та ін. Українська література 10-11 класи: програма для профільного навчання учнів загальноосвітніх навчальних закладів. – К.: Грамота, 2011 </a:t>
            </a:r>
          </a:p>
          <a:p>
            <a:r>
              <a:rPr lang="uk-UA" sz="1600" b="1" dirty="0" smtClean="0"/>
              <a:t>  </a:t>
            </a:r>
            <a:r>
              <a:rPr lang="uk-UA" sz="1600" b="1" dirty="0" err="1" smtClean="0"/>
              <a:t>Надурак</a:t>
            </a:r>
            <a:r>
              <a:rPr lang="uk-UA" sz="1600" b="1" dirty="0" smtClean="0"/>
              <a:t> С., </a:t>
            </a:r>
            <a:r>
              <a:rPr lang="uk-UA" sz="1600" b="1" dirty="0" err="1" smtClean="0"/>
              <a:t>Слоньовська</a:t>
            </a:r>
            <a:r>
              <a:rPr lang="uk-UA" sz="1600" b="1" dirty="0" smtClean="0"/>
              <a:t> О. Вивчення української літератури: Методичні поради. Розробки уроків. Матеріали для інтеграції. – Харків: Ранок,  2004</a:t>
            </a:r>
          </a:p>
          <a:p>
            <a:r>
              <a:rPr lang="uk-UA" sz="1600" b="1" dirty="0" smtClean="0">
                <a:cs typeface="Times New Roman" pitchFamily="18" charset="0"/>
              </a:rPr>
              <a:t>  </a:t>
            </a:r>
            <a:r>
              <a:rPr lang="uk-UA" sz="1600" b="1" dirty="0" err="1" smtClean="0">
                <a:cs typeface="Times New Roman" pitchFamily="18" charset="0"/>
              </a:rPr>
              <a:t>Особистісно</a:t>
            </a:r>
            <a:r>
              <a:rPr lang="uk-UA" sz="1600" b="1" dirty="0" smtClean="0">
                <a:cs typeface="Times New Roman" pitchFamily="18" charset="0"/>
              </a:rPr>
              <a:t> зорієнтований урок літератури : з досвіду роботи / </a:t>
            </a:r>
            <a:r>
              <a:rPr lang="uk-UA" sz="1600" b="1" dirty="0" err="1" smtClean="0">
                <a:cs typeface="Times New Roman" pitchFamily="18" charset="0"/>
              </a:rPr>
              <a:t>упоряд</a:t>
            </a:r>
            <a:r>
              <a:rPr lang="uk-UA" sz="1600" b="1" dirty="0" smtClean="0">
                <a:cs typeface="Times New Roman" pitchFamily="18" charset="0"/>
              </a:rPr>
              <a:t>. Г. </a:t>
            </a:r>
            <a:r>
              <a:rPr lang="uk-UA" sz="1600" b="1" dirty="0" err="1" smtClean="0">
                <a:cs typeface="Times New Roman" pitchFamily="18" charset="0"/>
              </a:rPr>
              <a:t>Федяй</a:t>
            </a:r>
            <a:r>
              <a:rPr lang="uk-UA" sz="1600" b="1" dirty="0" smtClean="0">
                <a:cs typeface="Times New Roman" pitchFamily="18" charset="0"/>
              </a:rPr>
              <a:t>, А. </a:t>
            </a:r>
            <a:r>
              <a:rPr lang="uk-UA" sz="1600" b="1" dirty="0" err="1" smtClean="0">
                <a:cs typeface="Times New Roman" pitchFamily="18" charset="0"/>
              </a:rPr>
              <a:t>Фасоля</a:t>
            </a:r>
            <a:r>
              <a:rPr lang="uk-UA" sz="1600" b="1" dirty="0" smtClean="0">
                <a:cs typeface="Times New Roman" pitchFamily="18" charset="0"/>
              </a:rPr>
              <a:t>. – К.: Шкільний світ, 2005. </a:t>
            </a:r>
            <a:endParaRPr lang="uk-UA" sz="1600" b="1" dirty="0" smtClean="0"/>
          </a:p>
          <a:p>
            <a:pPr lvl="0"/>
            <a:r>
              <a:rPr lang="uk-UA" sz="1600" b="1" dirty="0" smtClean="0"/>
              <a:t>  [Електронний ресурс]. – Режим доступу: </a:t>
            </a:r>
            <a:r>
              <a:rPr lang="uk-UA" sz="1600" b="1" dirty="0" smtClean="0">
                <a:hlinkClick r:id="rId2"/>
              </a:rPr>
              <a:t>http://mon.gov.ua</a:t>
            </a:r>
            <a:r>
              <a:rPr lang="uk-UA" sz="1600" b="1" dirty="0" smtClean="0"/>
              <a:t>.</a:t>
            </a:r>
          </a:p>
          <a:p>
            <a:pPr lvl="0"/>
            <a:r>
              <a:rPr lang="uk-UA" sz="1600" b="1" dirty="0" smtClean="0"/>
              <a:t>  [Електронний ресурс]. – Режим доступу:</a:t>
            </a:r>
            <a:r>
              <a:rPr lang="uk-UA" sz="1600" b="1" dirty="0" smtClean="0">
                <a:hlinkClick r:id="rId3"/>
              </a:rPr>
              <a:t> http://uk.wikipedia.org/wiki</a:t>
            </a:r>
            <a:r>
              <a:rPr lang="uk-UA" sz="1600" b="1" dirty="0" smtClean="0"/>
              <a:t> </a:t>
            </a:r>
            <a:endParaRPr lang="uk-UA" sz="1600" dirty="0" smtClean="0"/>
          </a:p>
          <a:p>
            <a:pPr lvl="0"/>
            <a:r>
              <a:rPr lang="uk-UA" sz="1600" b="1" dirty="0" smtClean="0"/>
              <a:t>  [Електронний ресурс]. – Режим доступу: </a:t>
            </a:r>
            <a:r>
              <a:rPr lang="en-US" sz="1600" b="1" dirty="0" smtClean="0">
                <a:hlinkClick r:id="rId4"/>
              </a:rPr>
              <a:t>www.school-worlg.com.ua</a:t>
            </a:r>
            <a:endParaRPr lang="ru-RU" sz="16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Іван </a:t>
            </a:r>
            <a:r>
              <a:rPr lang="uk-UA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семенович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uk-UA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нечуй-левицький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uk-UA" dirty="0" smtClean="0">
              <a:latin typeface="Monotype Corsiva" pitchFamily="66" charset="0"/>
            </a:endParaRPr>
          </a:p>
          <a:p>
            <a:r>
              <a:rPr lang="uk-UA" sz="9600" b="1" dirty="0" smtClean="0">
                <a:latin typeface="Monotype Corsiva" pitchFamily="66" charset="0"/>
              </a:rPr>
              <a:t>Іван  Левицький – се великий артист зору, се колосальне, всеобіймаюче око України</a:t>
            </a:r>
          </a:p>
          <a:p>
            <a:r>
              <a:rPr lang="uk-UA" sz="9600" b="1" dirty="0" smtClean="0">
                <a:latin typeface="Monotype Corsiva" pitchFamily="66" charset="0"/>
              </a:rPr>
              <a:t>І. Франко</a:t>
            </a:r>
            <a:r>
              <a:rPr lang="uk-UA" sz="9600" dirty="0" smtClean="0">
                <a:latin typeface="Monotype Corsiva" pitchFamily="66" charset="0"/>
              </a:rPr>
              <a:t> </a:t>
            </a:r>
            <a:endParaRPr lang="ru-RU" sz="9600" dirty="0">
              <a:latin typeface="Monotype Corsiva" pitchFamily="66" charset="0"/>
            </a:endParaRPr>
          </a:p>
        </p:txBody>
      </p:sp>
      <p:pic>
        <p:nvPicPr>
          <p:cNvPr id="4" name="Picture 6" descr="G:\картинки\04-08 Нечуй-Левиць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3169592" cy="37210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349320"/>
          </a:xfrm>
        </p:spPr>
        <p:txBody>
          <a:bodyPr>
            <a:normAutofit fontScale="90000"/>
          </a:bodyPr>
          <a:lstStyle/>
          <a:p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  <a:t>Народився Іван </a:t>
            </a:r>
            <a:r>
              <a:rPr lang="uk-UA" sz="2400" dirty="0" err="1" smtClean="0">
                <a:solidFill>
                  <a:schemeClr val="bg2">
                    <a:lumMod val="50000"/>
                  </a:schemeClr>
                </a:solidFill>
              </a:rPr>
              <a:t>левицький</a:t>
            </a:r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  <a:t> 25 листопада 1838 року в містечку </a:t>
            </a:r>
            <a:r>
              <a:rPr lang="uk-UA" sz="2400" dirty="0" err="1" smtClean="0">
                <a:solidFill>
                  <a:schemeClr val="bg2">
                    <a:lumMod val="50000"/>
                  </a:schemeClr>
                </a:solidFill>
              </a:rPr>
              <a:t>Стеблеві</a:t>
            </a:r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  <a:t> у родині священика</a:t>
            </a:r>
            <a:b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uk-UA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uk-UA" sz="2400" b="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будинок-музей І. Нечуя-Левицького в </a:t>
            </a:r>
            <a:r>
              <a:rPr lang="uk-UA" sz="2400" b="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Стеблеві</a:t>
            </a:r>
            <a:endParaRPr lang="ru-RU" sz="2400" b="0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muzei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6985000" cy="483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536504" cy="2948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Admin\Рабочий стол\14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429000"/>
            <a:ext cx="476250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3528" y="5517232"/>
            <a:ext cx="2736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У   музеї  митця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620688"/>
            <a:ext cx="3670034" cy="4680520"/>
          </a:xfrm>
        </p:spPr>
        <p:txBody>
          <a:bodyPr>
            <a:noAutofit/>
          </a:bodyPr>
          <a:lstStyle/>
          <a:p>
            <a:r>
              <a:rPr lang="ru-RU" sz="1800" i="1" dirty="0" smtClean="0">
                <a:solidFill>
                  <a:schemeClr val="tx2">
                    <a:lumMod val="25000"/>
                  </a:schemeClr>
                </a:solidFill>
              </a:rPr>
              <a:t>      </a:t>
            </a:r>
            <a:r>
              <a:rPr lang="ru-RU" sz="1800" i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Батько</a:t>
            </a:r>
            <a:r>
              <a:rPr lang="ru-RU" sz="18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Івана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Нечуя-Левицького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 — Семен Степанович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Левицький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(нар. 1814)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був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православним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священником, як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і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його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предки по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батьковій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лінії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. Семен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Левицький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був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суворий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і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темпераментний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проповідник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і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просвітитель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шанував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козаччину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й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шевченка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.</a:t>
            </a:r>
            <a:b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</a:br>
            <a:r>
              <a:rPr lang="ru-RU" sz="1600" i="1" dirty="0" smtClean="0">
                <a:solidFill>
                  <a:schemeClr val="tx2">
                    <a:lumMod val="25000"/>
                  </a:schemeClr>
                </a:solidFill>
              </a:rPr>
              <a:t>      </a:t>
            </a:r>
            <a:r>
              <a:rPr lang="ru-RU" sz="1600" i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Мати</a:t>
            </a:r>
            <a:r>
              <a:rPr lang="ru-RU" sz="1600" i="1" dirty="0" smtClean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Ганна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Лук'янівна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, у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дівоцтві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Трезвинська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була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неписьменна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але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була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чутливої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душі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. Вона часто не могла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дослухати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до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кінця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житія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якогось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святого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й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починала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плакати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, а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малий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Іван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разом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з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нею. Коли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Івану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йшов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13-й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рік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його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25000"/>
                  </a:schemeClr>
                </a:solidFill>
              </a:rPr>
              <a:t>мати</a:t>
            </a:r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</a:rPr>
              <a:t> померла</a:t>
            </a:r>
            <a:endParaRPr lang="ru-RU" sz="16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76056" y="5157192"/>
            <a:ext cx="3742042" cy="46682"/>
          </a:xfrm>
        </p:spPr>
        <p:txBody>
          <a:bodyPr>
            <a:normAutofit fontScale="25000" lnSpcReduction="20000"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 </a:t>
            </a:r>
          </a:p>
        </p:txBody>
      </p:sp>
      <p:pic>
        <p:nvPicPr>
          <p:cNvPr id="3074" name="Picture 2" descr="C:\Documents and Settings\Admin\Рабочий стол\126272631_3943621_0ak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42246">
            <a:off x="1052962" y="769485"/>
            <a:ext cx="3240360" cy="4188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311424"/>
          </a:xfrm>
        </p:spPr>
        <p:txBody>
          <a:bodyPr/>
          <a:lstStyle/>
          <a:p>
            <a:pPr algn="l"/>
            <a: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Іван </a:t>
            </a:r>
            <a:r>
              <a:rPr lang="uk-UA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семенович</a:t>
            </a:r>
            <a: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про батьків: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354442" y="1844824"/>
            <a:ext cx="5114778" cy="4536504"/>
          </a:xfrm>
        </p:spPr>
        <p:txBody>
          <a:bodyPr>
            <a:noAutofit/>
          </a:bodyPr>
          <a:lstStyle/>
          <a:p>
            <a:pPr algn="l"/>
            <a:r>
              <a:rPr lang="uk-UA" sz="2400" i="1" dirty="0" smtClean="0">
                <a:latin typeface="Monotype Corsiva" pitchFamily="66" charset="0"/>
              </a:rPr>
              <a:t>    “ </a:t>
            </a:r>
            <a:r>
              <a:rPr lang="uk-UA" sz="2400" b="1" i="1" dirty="0" smtClean="0">
                <a:latin typeface="Monotype Corsiva" pitchFamily="66" charset="0"/>
              </a:rPr>
              <a:t>Сам  батько вчив мене читати та писати разом із хлопцями, котрі приходили до нас учитись.</a:t>
            </a:r>
          </a:p>
          <a:p>
            <a:pPr algn="l"/>
            <a:r>
              <a:rPr lang="uk-UA" sz="2400" b="1" i="1" dirty="0" smtClean="0">
                <a:latin typeface="Monotype Corsiva" pitchFamily="66" charset="0"/>
              </a:rPr>
              <a:t>Батько завів школу для селян, набрав хлопців і вчив їх літом у пасіці…, а зимою в кухні. Разом із тими хлопцями вчився і я”.</a:t>
            </a:r>
          </a:p>
          <a:p>
            <a:pPr algn="l"/>
            <a:r>
              <a:rPr lang="uk-UA" sz="2400" b="1" i="1" dirty="0" smtClean="0">
                <a:latin typeface="Monotype Corsiva" pitchFamily="66" charset="0"/>
              </a:rPr>
              <a:t>“ Мати  вміла читати  </a:t>
            </a:r>
            <a:r>
              <a:rPr lang="uk-UA" sz="2400" b="1" i="1" dirty="0" err="1" smtClean="0">
                <a:latin typeface="Monotype Corsiva" pitchFamily="66" charset="0"/>
              </a:rPr>
              <a:t>церковно-</a:t>
            </a:r>
            <a:endParaRPr lang="uk-UA" sz="2400" b="1" i="1" dirty="0" smtClean="0">
              <a:latin typeface="Monotype Corsiva" pitchFamily="66" charset="0"/>
            </a:endParaRPr>
          </a:p>
          <a:p>
            <a:pPr algn="l"/>
            <a:r>
              <a:rPr lang="uk-UA" sz="2400" b="1" i="1" dirty="0" err="1" smtClean="0">
                <a:latin typeface="Monotype Corsiva" pitchFamily="66" charset="0"/>
              </a:rPr>
              <a:t>слов</a:t>
            </a:r>
            <a:r>
              <a:rPr lang="uk-UA" sz="2400" b="1" i="1" dirty="0" err="1" smtClean="0">
                <a:latin typeface="Times New Roman"/>
                <a:cs typeface="Times New Roman"/>
              </a:rPr>
              <a:t>′янські</a:t>
            </a:r>
            <a:r>
              <a:rPr lang="uk-UA" sz="2400" b="1" i="1" dirty="0" smtClean="0">
                <a:latin typeface="Times New Roman"/>
                <a:cs typeface="Times New Roman"/>
              </a:rPr>
              <a:t>  книжки, любила читати житія святих і читала їх голосно, як читають прості люди, а ми малими слухали…”</a:t>
            </a:r>
            <a:endParaRPr lang="uk-UA" sz="2400" b="1" i="1" dirty="0" smtClean="0">
              <a:latin typeface="Monotype Corsiva" pitchFamily="66" charset="0"/>
            </a:endParaRPr>
          </a:p>
          <a:p>
            <a:pPr algn="l"/>
            <a:endParaRPr lang="uk-UA" sz="8000" b="1" i="1" dirty="0" smtClean="0">
              <a:latin typeface="Monotype Corsiva" pitchFamily="66" charset="0"/>
            </a:endParaRPr>
          </a:p>
          <a:p>
            <a:pPr algn="l"/>
            <a:endParaRPr lang="uk-UA" sz="5100" b="1" i="1" dirty="0" smtClean="0">
              <a:latin typeface="Monotype Corsiva" pitchFamily="66" charset="0"/>
            </a:endParaRPr>
          </a:p>
          <a:p>
            <a:pPr algn="l"/>
            <a:endParaRPr lang="uk-UA" sz="5100" b="1" i="1" dirty="0" smtClean="0">
              <a:latin typeface="Monotype Corsiva" pitchFamily="66" charset="0"/>
            </a:endParaRPr>
          </a:p>
          <a:p>
            <a:pPr algn="l"/>
            <a:endParaRPr lang="uk-UA" sz="2000" b="1" i="1" dirty="0" smtClean="0">
              <a:latin typeface="Monotype Corsiva" pitchFamily="66" charset="0"/>
            </a:endParaRPr>
          </a:p>
          <a:p>
            <a:pPr algn="l"/>
            <a:r>
              <a:rPr lang="uk-UA" dirty="0" smtClean="0"/>
              <a:t>    </a:t>
            </a:r>
          </a:p>
          <a:p>
            <a:pPr algn="l"/>
            <a:endParaRPr lang="uk-UA" dirty="0" smtClean="0"/>
          </a:p>
          <a:p>
            <a:pPr algn="l"/>
            <a:endParaRPr lang="ru-RU" dirty="0"/>
          </a:p>
        </p:txBody>
      </p:sp>
      <p:pic>
        <p:nvPicPr>
          <p:cNvPr id="4098" name="Picture 2" descr="C:\Documents and Settings\Admin\Рабочий стол\mini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564904"/>
            <a:ext cx="299591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                            Освіта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7239000" cy="4970952"/>
          </a:xfrm>
        </p:spPr>
        <p:txBody>
          <a:bodyPr/>
          <a:lstStyle/>
          <a:p>
            <a:r>
              <a:rPr lang="uk-UA" b="1" dirty="0" smtClean="0"/>
              <a:t>1847-1852. Богуславське духовне училище </a:t>
            </a:r>
          </a:p>
          <a:p>
            <a:r>
              <a:rPr lang="uk-UA" b="1" dirty="0" smtClean="0"/>
              <a:t>1853-1859. Київська духовна семінарія</a:t>
            </a:r>
          </a:p>
          <a:p>
            <a:r>
              <a:rPr lang="uk-UA" b="1" dirty="0" smtClean="0"/>
              <a:t>1861-1865. Київська духовна академія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i="1" dirty="0" smtClean="0"/>
              <a:t>“ То було царство різок і паль…</a:t>
            </a:r>
          </a:p>
          <a:p>
            <a:pPr>
              <a:buNone/>
            </a:pPr>
            <a:r>
              <a:rPr lang="uk-UA" i="1" dirty="0" smtClean="0"/>
              <a:t>Наука в училищі була суха,</a:t>
            </a:r>
          </a:p>
          <a:p>
            <a:pPr>
              <a:buNone/>
            </a:pPr>
            <a:r>
              <a:rPr lang="uk-UA" i="1" dirty="0" smtClean="0"/>
              <a:t>мертва й абстрактна… ”</a:t>
            </a:r>
          </a:p>
          <a:p>
            <a:pPr>
              <a:buNone/>
            </a:pPr>
            <a:r>
              <a:rPr lang="uk-UA" dirty="0" smtClean="0"/>
              <a:t>                              </a:t>
            </a:r>
            <a:r>
              <a:rPr lang="uk-UA" i="1" dirty="0" smtClean="0"/>
              <a:t>І. Левицький</a:t>
            </a:r>
            <a:endParaRPr lang="ru-RU" i="1" dirty="0"/>
          </a:p>
        </p:txBody>
      </p:sp>
      <p:pic>
        <p:nvPicPr>
          <p:cNvPr id="5122" name="Picture 2" descr="C:\Documents and Settings\Admin\Рабочий стол\%D0%9B%D0%B5%D0%B2%D0%B8%D1%86%D1%8C%D0%BA%D0%B8%D0%B9_%D0%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573016"/>
            <a:ext cx="2016224" cy="271182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548680"/>
            <a:ext cx="6264696" cy="1224136"/>
          </a:xfrm>
        </p:spPr>
        <p:txBody>
          <a:bodyPr/>
          <a:lstStyle/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   Професійна</a:t>
            </a:r>
            <a:br>
              <a:rPr lang="uk-UA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             діяльність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96952"/>
            <a:ext cx="8147248" cy="3600400"/>
          </a:xfrm>
        </p:spPr>
        <p:txBody>
          <a:bodyPr>
            <a:normAutofit/>
          </a:bodyPr>
          <a:lstStyle/>
          <a:p>
            <a:r>
              <a:rPr lang="uk-UA" b="1" dirty="0" smtClean="0"/>
              <a:t>1865-1866. Полтавська духовна семінарія</a:t>
            </a:r>
          </a:p>
          <a:p>
            <a:r>
              <a:rPr lang="uk-UA" b="1" dirty="0" smtClean="0"/>
              <a:t>1866. Гімназія в м. </a:t>
            </a:r>
            <a:r>
              <a:rPr lang="uk-UA" b="1" dirty="0" err="1" smtClean="0"/>
              <a:t>Каліш</a:t>
            </a:r>
            <a:endParaRPr lang="uk-UA" b="1" dirty="0" smtClean="0"/>
          </a:p>
          <a:p>
            <a:r>
              <a:rPr lang="uk-UA" b="1" dirty="0" smtClean="0"/>
              <a:t>1867-1873. Гімназія м. </a:t>
            </a:r>
            <a:r>
              <a:rPr lang="uk-UA" b="1" dirty="0" err="1" smtClean="0"/>
              <a:t>Седлеця</a:t>
            </a:r>
            <a:endParaRPr lang="uk-UA" b="1" dirty="0" smtClean="0"/>
          </a:p>
          <a:p>
            <a:r>
              <a:rPr lang="uk-UA" b="1" dirty="0" smtClean="0"/>
              <a:t>1873-1875. Гімназія у Кишиневі</a:t>
            </a:r>
          </a:p>
          <a:p>
            <a:endParaRPr lang="uk-UA" dirty="0" smtClean="0"/>
          </a:p>
          <a:p>
            <a:pPr>
              <a:buNone/>
            </a:pPr>
            <a:r>
              <a:rPr lang="en-US" i="1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         </a:t>
            </a:r>
            <a:r>
              <a:rPr lang="uk-UA" i="1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</a:rPr>
              <a:t>Був учителем російської словесності, на жаль, української тоді не викладали</a:t>
            </a:r>
            <a:endParaRPr lang="ru-RU" i="1" dirty="0">
              <a:solidFill>
                <a:schemeClr val="tx2">
                  <a:lumMod val="75000"/>
                </a:schemeClr>
              </a:solidFill>
              <a:latin typeface="Impact" pitchFamily="34" charset="0"/>
            </a:endParaRPr>
          </a:p>
        </p:txBody>
      </p:sp>
      <p:pic>
        <p:nvPicPr>
          <p:cNvPr id="5" name="Picture 2" descr="C:\Documents and Settings\Admin\Рабочий стол\i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6" y="260648"/>
            <a:ext cx="2376264" cy="27363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268760"/>
            <a:ext cx="7372672" cy="1512168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      Літературна творчість</a:t>
            </a:r>
            <a:br>
              <a:rPr lang="uk-UA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      </a:t>
            </a:r>
            <a:r>
              <a:rPr lang="uk-UA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українське життя – то непочатий рудник, що   лежить десь </a:t>
            </a:r>
            <a:br>
              <a:rPr lang="uk-UA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uk-UA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під землею, хоч за його бралися і такі високі таланти, як</a:t>
            </a:r>
            <a:br>
              <a:rPr lang="uk-UA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uk-UA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uk-UA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uk-UA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Шевченко; то безконечний матеріал, що тільки жде </a:t>
            </a:r>
            <a:r>
              <a:rPr lang="uk-UA" sz="16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робітни-</a:t>
            </a:r>
            <a:r>
              <a:rPr lang="uk-UA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uk-UA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uk-UA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uk-UA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uk-UA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</a:t>
            </a:r>
            <a:r>
              <a:rPr lang="uk-UA" sz="16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ків</a:t>
            </a:r>
            <a:r>
              <a:rPr lang="uk-UA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 цілих шкіл робітників на літературному полі</a:t>
            </a:r>
            <a:br>
              <a:rPr lang="uk-UA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uk-UA" sz="16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   І. </a:t>
            </a:r>
            <a:r>
              <a:rPr lang="uk-UA" sz="16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Нечуй-левицький</a:t>
            </a:r>
            <a:r>
              <a:rPr lang="uk-UA" sz="16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uk-UA" sz="16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uk-UA" sz="1600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endParaRPr lang="ru-RU" sz="1600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C:\Documents and Settings\Admin\Рабочий стол\i.jp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978378" cy="2376264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2924944"/>
            <a:ext cx="6048672" cy="3530792"/>
          </a:xfrm>
        </p:spPr>
        <p:txBody>
          <a:bodyPr>
            <a:normAutofit/>
          </a:bodyPr>
          <a:lstStyle/>
          <a:p>
            <a:r>
              <a:rPr lang="uk-UA" sz="2000" b="1" dirty="0" smtClean="0"/>
              <a:t>Перші проби пера - ще в Київській духовній семінарії (1865)</a:t>
            </a:r>
            <a:endParaRPr lang="uk-UA" sz="2000" b="1" dirty="0" smtClean="0">
              <a:cs typeface="Times New Roman"/>
            </a:endParaRPr>
          </a:p>
          <a:p>
            <a:r>
              <a:rPr lang="uk-UA" sz="2000" b="1" dirty="0" smtClean="0">
                <a:cs typeface="Times New Roman"/>
              </a:rPr>
              <a:t>Дебютує в журналі </a:t>
            </a:r>
            <a:r>
              <a:rPr lang="uk-UA" sz="2000" b="1" dirty="0" err="1" smtClean="0">
                <a:cs typeface="Times New Roman"/>
              </a:rPr>
              <a:t>“Правда”</a:t>
            </a:r>
            <a:r>
              <a:rPr lang="uk-UA" sz="2000" b="1" dirty="0" smtClean="0">
                <a:cs typeface="Times New Roman"/>
              </a:rPr>
              <a:t> з творами</a:t>
            </a:r>
            <a:r>
              <a:rPr lang="uk-UA" b="1" dirty="0" smtClean="0">
                <a:cs typeface="Times New Roman"/>
              </a:rPr>
              <a:t> </a:t>
            </a:r>
            <a:r>
              <a:rPr lang="uk-UA" sz="2000" b="1" i="1" dirty="0" err="1" smtClean="0">
                <a:latin typeface="Arial Black" pitchFamily="34" charset="0"/>
                <a:cs typeface="Times New Roman"/>
              </a:rPr>
              <a:t>“Дві</a:t>
            </a:r>
            <a:r>
              <a:rPr lang="uk-UA" sz="2000" b="1" i="1" dirty="0" smtClean="0">
                <a:latin typeface="Arial Black" pitchFamily="34" charset="0"/>
                <a:cs typeface="Times New Roman"/>
              </a:rPr>
              <a:t> </a:t>
            </a:r>
            <a:r>
              <a:rPr lang="uk-UA" sz="2000" b="1" i="1" dirty="0" err="1" smtClean="0">
                <a:latin typeface="Arial Black" pitchFamily="34" charset="0"/>
                <a:cs typeface="Times New Roman"/>
              </a:rPr>
              <a:t>московки”</a:t>
            </a:r>
            <a:r>
              <a:rPr lang="uk-UA" sz="2000" b="1" i="1" dirty="0" smtClean="0">
                <a:latin typeface="Arial Black" pitchFamily="34" charset="0"/>
                <a:cs typeface="Times New Roman"/>
              </a:rPr>
              <a:t>, </a:t>
            </a:r>
            <a:r>
              <a:rPr lang="en-US" sz="2000" b="1" i="1" dirty="0" smtClean="0">
                <a:latin typeface="Arial Black" pitchFamily="34" charset="0"/>
                <a:cs typeface="Times New Roman"/>
              </a:rPr>
              <a:t> </a:t>
            </a:r>
            <a:r>
              <a:rPr lang="uk-UA" sz="2000" b="1" i="1" dirty="0" err="1" smtClean="0">
                <a:latin typeface="Arial Black" pitchFamily="34" charset="0"/>
                <a:cs typeface="Times New Roman"/>
              </a:rPr>
              <a:t>“Рибалка</a:t>
            </a:r>
            <a:r>
              <a:rPr lang="uk-UA" sz="2000" b="1" i="1" dirty="0" smtClean="0">
                <a:latin typeface="Arial Black" pitchFamily="34" charset="0"/>
                <a:cs typeface="Times New Roman"/>
              </a:rPr>
              <a:t> Панас </a:t>
            </a:r>
            <a:r>
              <a:rPr lang="uk-UA" sz="2000" b="1" i="1" dirty="0" err="1" smtClean="0">
                <a:latin typeface="Arial Black" pitchFamily="34" charset="0"/>
                <a:cs typeface="Times New Roman"/>
              </a:rPr>
              <a:t>Круть”</a:t>
            </a:r>
            <a:r>
              <a:rPr lang="uk-UA" sz="2000" b="1" i="1" dirty="0" smtClean="0">
                <a:latin typeface="Arial Black" pitchFamily="34" charset="0"/>
                <a:cs typeface="Times New Roman"/>
              </a:rPr>
              <a:t>, </a:t>
            </a:r>
            <a:r>
              <a:rPr lang="uk-UA" sz="2000" b="1" i="1" dirty="0" err="1" smtClean="0">
                <a:latin typeface="Arial Black" pitchFamily="34" charset="0"/>
                <a:cs typeface="Times New Roman"/>
              </a:rPr>
              <a:t>“Причепа”</a:t>
            </a:r>
            <a:endParaRPr lang="uk-UA" sz="2000" b="1" i="1" dirty="0" smtClean="0">
              <a:latin typeface="Arial Black" pitchFamily="34" charset="0"/>
              <a:cs typeface="Times New Roman"/>
            </a:endParaRPr>
          </a:p>
          <a:p>
            <a:r>
              <a:rPr lang="uk-UA" sz="2000" b="1" dirty="0" smtClean="0">
                <a:cs typeface="Times New Roman"/>
              </a:rPr>
              <a:t>Друкується під псевдонімом Іван Нечуй-Левицький. Хоча мав  ще й інші – Іван Нечуй, Гр. Гетьманець, О. </a:t>
            </a:r>
            <a:r>
              <a:rPr lang="uk-UA" sz="2000" b="1" dirty="0" err="1" smtClean="0">
                <a:cs typeface="Times New Roman"/>
              </a:rPr>
              <a:t>Криницький</a:t>
            </a:r>
            <a:r>
              <a:rPr lang="uk-UA" sz="2000" b="1" dirty="0" smtClean="0">
                <a:cs typeface="Times New Roman"/>
              </a:rPr>
              <a:t>, Іван Баштовий</a:t>
            </a:r>
            <a:endParaRPr lang="ru-RU" sz="2000" b="1" dirty="0"/>
          </a:p>
        </p:txBody>
      </p:sp>
      <p:pic>
        <p:nvPicPr>
          <p:cNvPr id="7" name="Picture 3" descr="C:\Documents and Settings\Admin\Рабочий стол\8b89acef40384d78f733f98745de8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284984"/>
            <a:ext cx="2342381" cy="32175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645</TotalTime>
  <Words>707</Words>
  <Application>Microsoft Office PowerPoint</Application>
  <PresentationFormat>Экран (4:3)</PresentationFormat>
  <Paragraphs>87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Іван Нечуй-Левицький Життя митця і його творчість як новий імпульс української літератури </vt:lpstr>
      <vt:lpstr>Іван семенович нечуй-левицький</vt:lpstr>
      <vt:lpstr>Народився Іван левицький 25 листопада 1838 року в містечку Стеблеві у родині священика                будинок-музей І. Нечуя-Левицького в Стеблеві</vt:lpstr>
      <vt:lpstr>Презентация PowerPoint</vt:lpstr>
      <vt:lpstr>      Батько Івана Нечуя-Левицького — Семен Степанович Левицький (нар. 1814) був православним священником, як і його предки по батьковій лінії. Семен Левицький був суворий і темпераментний, проповідник і просвітитель, шанував козаччину й  шевченка.       Мати, Ганна Лук'янівна, у дівоцтві Трезвинська, була неписьменна, але була чутливої душі. Вона часто не могла дослухати до кінця житія якогось святого й починала плакати, а малий Іван разом з нею. Коли Івану йшов 13-й рік, його мати померла</vt:lpstr>
      <vt:lpstr>Іван семенович про батьків:</vt:lpstr>
      <vt:lpstr>                            Освіта </vt:lpstr>
      <vt:lpstr>    Професійна               діяльність </vt:lpstr>
      <vt:lpstr>       Літературна творчість        українське життя – то непочатий рудник, що   лежить десь               під землею, хоч за його бралися і такі високі таланти, як               Шевченко; то безконечний матеріал, що тільки жде робітни-               ків,  цілих шкіл робітників на літературному полі                                                                                             І. Нечуй-левицький  </vt:lpstr>
      <vt:lpstr>               Саме з І. Нечуєм-Левицьким в українську прозу прийшла манера докладного, неквапливого зображення матеріального побуту героя, його оточення                                  Н. Крутікова                           </vt:lpstr>
      <vt:lpstr>Творчийдоробок різножанровий та тематично багатий</vt:lpstr>
      <vt:lpstr>                  Драматургія</vt:lpstr>
      <vt:lpstr>Публіцист та літературний критик        статті – культурологічні трактати</vt:lpstr>
      <vt:lpstr>І. С. Нечуй-Левицький палко обстоював ідею самостійної, цілком незалежної від російської літератури та культури. У ХХ столітті цю ідею підхопить та розвине видатний письменник Микола Хвильовий у своїх памфлетах</vt:lpstr>
      <vt:lpstr>Переклад Святого письма            разом з І. Пулюєм завершив розпочатий П. Кулішем перший переклад Біблії українською мовою</vt:lpstr>
      <vt:lpstr>    Помер митець 2 кввітня 1918 року. похований на Байховому кладовищі у Києві                                               могила І. С. Нечуя-Левицького  </vt:lpstr>
      <vt:lpstr>         Пам′ятник І. С. Нечую-Левицькому у Стеблеві</vt:lpstr>
      <vt:lpstr>СПИСОК ВИКОРИСТАНИХ ДЖЕРЕЛ: Література:</vt:lpstr>
    </vt:vector>
  </TitlesOfParts>
  <Company>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Іван семенович нечуй-левицький</dc:title>
  <dc:creator>User</dc:creator>
  <cp:lastModifiedBy>User</cp:lastModifiedBy>
  <cp:revision>59</cp:revision>
  <dcterms:created xsi:type="dcterms:W3CDTF">2016-09-14T14:50:34Z</dcterms:created>
  <dcterms:modified xsi:type="dcterms:W3CDTF">2017-08-08T22:39:14Z</dcterms:modified>
</cp:coreProperties>
</file>