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9" r:id="rId9"/>
    <p:sldId id="261" r:id="rId10"/>
    <p:sldId id="262" r:id="rId11"/>
    <p:sldId id="268" r:id="rId12"/>
    <p:sldId id="263" r:id="rId13"/>
    <p:sldId id="264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9C8EB9F-9BDA-45FC-A422-3A22526723B8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E2DD8C6-2512-4758-8A0D-E7086ECC26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EB9F-9BDA-45FC-A422-3A22526723B8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D8C6-2512-4758-8A0D-E7086ECC2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EB9F-9BDA-45FC-A422-3A22526723B8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D8C6-2512-4758-8A0D-E7086ECC26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EB9F-9BDA-45FC-A422-3A22526723B8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D8C6-2512-4758-8A0D-E7086ECC26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9C8EB9F-9BDA-45FC-A422-3A22526723B8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E2DD8C6-2512-4758-8A0D-E7086ECC26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EB9F-9BDA-45FC-A422-3A22526723B8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D8C6-2512-4758-8A0D-E7086ECC26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EB9F-9BDA-45FC-A422-3A22526723B8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D8C6-2512-4758-8A0D-E7086ECC26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EB9F-9BDA-45FC-A422-3A22526723B8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D8C6-2512-4758-8A0D-E7086ECC26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EB9F-9BDA-45FC-A422-3A22526723B8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D8C6-2512-4758-8A0D-E7086ECC26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EB9F-9BDA-45FC-A422-3A22526723B8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D8C6-2512-4758-8A0D-E7086ECC26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EB9F-9BDA-45FC-A422-3A22526723B8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D8C6-2512-4758-8A0D-E7086ECC26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92D050"/>
            </a:gs>
            <a:gs pos="30000">
              <a:schemeClr val="bg2">
                <a:shade val="80000"/>
                <a:satMod val="230000"/>
              </a:schemeClr>
            </a:gs>
            <a:gs pos="100000">
              <a:schemeClr val="bg2">
                <a:tint val="97000"/>
                <a:satMod val="2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C8EB9F-9BDA-45FC-A422-3A22526723B8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2DD8C6-2512-4758-8A0D-E7086ECC26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560440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>
                <a:solidFill>
                  <a:srgbClr val="00B050"/>
                </a:solidFill>
                <a:latin typeface="Arial Black" pitchFamily="34" charset="0"/>
              </a:rPr>
              <a:t>Число іменників </a:t>
            </a:r>
            <a:endParaRPr lang="ru-RU" sz="6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4098" name="Picture 2" descr="G:\Картинки\МАЛЮНОЧКИ\bab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17032"/>
            <a:ext cx="3384376" cy="2776924"/>
          </a:xfrm>
          <a:prstGeom prst="rect">
            <a:avLst/>
          </a:prstGeom>
          <a:noFill/>
        </p:spPr>
      </p:pic>
      <p:pic>
        <p:nvPicPr>
          <p:cNvPr id="4099" name="Picture 3" descr="G:\Картинки\МАЛЮНОЧКИ\bab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81780">
            <a:off x="2499456" y="357062"/>
            <a:ext cx="1579675" cy="1296144"/>
          </a:xfrm>
          <a:prstGeom prst="rect">
            <a:avLst/>
          </a:prstGeom>
          <a:noFill/>
        </p:spPr>
      </p:pic>
      <p:pic>
        <p:nvPicPr>
          <p:cNvPr id="4100" name="Picture 4" descr="G:\Картинки\МАЛЮНОЧКИ\bab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370" y="1268760"/>
            <a:ext cx="2106234" cy="1728192"/>
          </a:xfrm>
          <a:prstGeom prst="rect">
            <a:avLst/>
          </a:prstGeom>
          <a:noFill/>
        </p:spPr>
      </p:pic>
      <p:pic>
        <p:nvPicPr>
          <p:cNvPr id="4101" name="Picture 5" descr="G:\Картинки\МАЛЮНОЧКИ\bab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48186">
            <a:off x="6091049" y="611114"/>
            <a:ext cx="888478" cy="729008"/>
          </a:xfrm>
          <a:prstGeom prst="rect">
            <a:avLst/>
          </a:prstGeom>
          <a:noFill/>
        </p:spPr>
      </p:pic>
      <p:pic>
        <p:nvPicPr>
          <p:cNvPr id="4102" name="Picture 6" descr="G:\Картинки\МАЛЮНОЧКИ\bab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92696"/>
            <a:ext cx="1197868" cy="982866"/>
          </a:xfrm>
          <a:prstGeom prst="rect">
            <a:avLst/>
          </a:prstGeom>
          <a:noFill/>
        </p:spPr>
      </p:pic>
      <p:pic>
        <p:nvPicPr>
          <p:cNvPr id="4103" name="Picture 7" descr="G:\Картинки\МАЛЮНОЧКИ\bab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8100" y="548680"/>
            <a:ext cx="702078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8072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B050"/>
                </a:solidFill>
                <a:latin typeface="Arial Black" pitchFamily="34" charset="0"/>
              </a:rPr>
              <a:t>Конкретні іменники:</a:t>
            </a:r>
            <a:r>
              <a:rPr lang="uk-UA" sz="2800" dirty="0" smtClean="0">
                <a:latin typeface="Arial Black" pitchFamily="34" charset="0"/>
              </a:rPr>
              <a:t/>
            </a:r>
            <a:br>
              <a:rPr lang="uk-UA" sz="2800" dirty="0" smtClean="0">
                <a:latin typeface="Arial Black" pitchFamily="34" charset="0"/>
              </a:rPr>
            </a:br>
            <a:r>
              <a:rPr lang="uk-UA" sz="2800" i="1" dirty="0" smtClean="0">
                <a:latin typeface="Arial Black" pitchFamily="34" charset="0"/>
              </a:rPr>
              <a:t>двері, окуляри, терези, ножиці, ворота</a:t>
            </a:r>
            <a:r>
              <a:rPr lang="uk-UA" sz="2800" dirty="0" smtClean="0">
                <a:latin typeface="Arial Black" pitchFamily="34" charset="0"/>
              </a:rPr>
              <a:t>.</a:t>
            </a:r>
            <a:br>
              <a:rPr lang="uk-UA" sz="2800" dirty="0" smtClean="0">
                <a:latin typeface="Arial Black" pitchFamily="34" charset="0"/>
              </a:rPr>
            </a:br>
            <a:r>
              <a:rPr lang="uk-UA" sz="2800" dirty="0" smtClean="0">
                <a:solidFill>
                  <a:srgbClr val="00B050"/>
                </a:solidFill>
                <a:latin typeface="Arial Black" pitchFamily="34" charset="0"/>
              </a:rPr>
              <a:t>Речовинні:</a:t>
            </a:r>
            <a:r>
              <a:rPr lang="uk-UA" sz="2800" dirty="0" smtClean="0">
                <a:latin typeface="Arial Black" pitchFamily="34" charset="0"/>
              </a:rPr>
              <a:t/>
            </a:r>
            <a:br>
              <a:rPr lang="uk-UA" sz="2800" dirty="0" smtClean="0">
                <a:latin typeface="Arial Black" pitchFamily="34" charset="0"/>
              </a:rPr>
            </a:br>
            <a:r>
              <a:rPr lang="uk-UA" sz="2800" i="1" dirty="0" smtClean="0">
                <a:latin typeface="Arial Black" pitchFamily="34" charset="0"/>
              </a:rPr>
              <a:t>вершки, макарони, консерви, ліки.</a:t>
            </a:r>
            <a:r>
              <a:rPr lang="uk-UA" sz="2800" dirty="0" smtClean="0">
                <a:latin typeface="Arial Black" pitchFamily="34" charset="0"/>
              </a:rPr>
              <a:t/>
            </a:r>
            <a:br>
              <a:rPr lang="uk-UA" sz="2800" dirty="0" smtClean="0">
                <a:latin typeface="Arial Black" pitchFamily="34" charset="0"/>
              </a:rPr>
            </a:br>
            <a:r>
              <a:rPr lang="uk-UA" sz="2800" dirty="0" smtClean="0">
                <a:solidFill>
                  <a:srgbClr val="00B050"/>
                </a:solidFill>
                <a:latin typeface="Arial Black" pitchFamily="34" charset="0"/>
              </a:rPr>
              <a:t>Деякі збірні іменники:</a:t>
            </a:r>
            <a:r>
              <a:rPr lang="uk-UA" sz="2800" dirty="0" smtClean="0">
                <a:latin typeface="Arial Black" pitchFamily="34" charset="0"/>
              </a:rPr>
              <a:t/>
            </a:r>
            <a:br>
              <a:rPr lang="uk-UA" sz="2800" dirty="0" smtClean="0">
                <a:latin typeface="Arial Black" pitchFamily="34" charset="0"/>
              </a:rPr>
            </a:br>
            <a:r>
              <a:rPr lang="uk-UA" sz="2800" i="1" dirty="0" smtClean="0">
                <a:latin typeface="Arial Black" pitchFamily="34" charset="0"/>
              </a:rPr>
              <a:t>копалини, надра, гроші.</a:t>
            </a:r>
            <a:r>
              <a:rPr lang="uk-UA" sz="2800" dirty="0" smtClean="0">
                <a:latin typeface="Arial Black" pitchFamily="34" charset="0"/>
              </a:rPr>
              <a:t/>
            </a:r>
            <a:br>
              <a:rPr lang="uk-UA" sz="2800" dirty="0" smtClean="0">
                <a:latin typeface="Arial Black" pitchFamily="34" charset="0"/>
              </a:rPr>
            </a:br>
            <a:r>
              <a:rPr lang="uk-UA" sz="2800" dirty="0" smtClean="0">
                <a:solidFill>
                  <a:srgbClr val="00B050"/>
                </a:solidFill>
                <a:latin typeface="Arial Black" pitchFamily="34" charset="0"/>
              </a:rPr>
              <a:t>Назви обрядів:</a:t>
            </a:r>
            <a:r>
              <a:rPr lang="uk-UA" sz="2800" dirty="0" smtClean="0">
                <a:latin typeface="Arial Black" pitchFamily="34" charset="0"/>
              </a:rPr>
              <a:t> </a:t>
            </a:r>
            <a:r>
              <a:rPr lang="uk-UA" sz="2800" i="1" dirty="0" smtClean="0">
                <a:latin typeface="Arial Black" pitchFamily="34" charset="0"/>
              </a:rPr>
              <a:t>хрестини, заручини; </a:t>
            </a:r>
            <a:r>
              <a:rPr lang="uk-UA" sz="2800" dirty="0" smtClean="0">
                <a:solidFill>
                  <a:srgbClr val="00B050"/>
                </a:solidFill>
                <a:latin typeface="Arial Black" pitchFamily="34" charset="0"/>
              </a:rPr>
              <a:t>Часових понять:</a:t>
            </a:r>
            <a:r>
              <a:rPr lang="uk-UA" sz="2800" dirty="0" smtClean="0">
                <a:latin typeface="Arial Black" pitchFamily="34" charset="0"/>
              </a:rPr>
              <a:t> </a:t>
            </a:r>
            <a:r>
              <a:rPr lang="uk-UA" sz="2800" i="1" dirty="0" smtClean="0">
                <a:latin typeface="Arial Black" pitchFamily="34" charset="0"/>
              </a:rPr>
              <a:t>канікули, іменини, приморозки.</a:t>
            </a:r>
            <a:r>
              <a:rPr lang="uk-UA" sz="2800" dirty="0" smtClean="0">
                <a:latin typeface="Arial Black" pitchFamily="34" charset="0"/>
              </a:rPr>
              <a:t/>
            </a:r>
            <a:br>
              <a:rPr lang="uk-UA" sz="2800" dirty="0" smtClean="0">
                <a:latin typeface="Arial Black" pitchFamily="34" charset="0"/>
              </a:rPr>
            </a:br>
            <a:r>
              <a:rPr lang="uk-UA" sz="2800" dirty="0" smtClean="0">
                <a:solidFill>
                  <a:srgbClr val="00B050"/>
                </a:solidFill>
                <a:latin typeface="Arial Black" pitchFamily="34" charset="0"/>
              </a:rPr>
              <a:t>Назви ігор: </a:t>
            </a:r>
            <a:r>
              <a:rPr lang="uk-UA" sz="2800" i="1" dirty="0" smtClean="0">
                <a:latin typeface="Arial Black" pitchFamily="34" charset="0"/>
              </a:rPr>
              <a:t>шахи, піжмурки.</a:t>
            </a:r>
            <a:r>
              <a:rPr lang="uk-UA" sz="2800" dirty="0" smtClean="0">
                <a:latin typeface="Arial Black" pitchFamily="34" charset="0"/>
              </a:rPr>
              <a:t/>
            </a:r>
            <a:br>
              <a:rPr lang="uk-UA" sz="2800" dirty="0" smtClean="0">
                <a:latin typeface="Arial Black" pitchFamily="34" charset="0"/>
              </a:rPr>
            </a:br>
            <a:r>
              <a:rPr lang="uk-UA" sz="2800" dirty="0" smtClean="0">
                <a:solidFill>
                  <a:srgbClr val="00B050"/>
                </a:solidFill>
                <a:latin typeface="Arial Black" pitchFamily="34" charset="0"/>
              </a:rPr>
              <a:t>Деякі абстрактні назви: </a:t>
            </a:r>
            <a:r>
              <a:rPr lang="uk-UA" sz="2800" i="1" dirty="0" smtClean="0">
                <a:latin typeface="Arial Black" pitchFamily="34" charset="0"/>
              </a:rPr>
              <a:t>заздрощі, лінощі, пахощі, хитрощі.</a:t>
            </a:r>
            <a:r>
              <a:rPr lang="uk-UA" sz="2800" dirty="0" smtClean="0">
                <a:latin typeface="Arial Black" pitchFamily="34" charset="0"/>
              </a:rPr>
              <a:t/>
            </a:r>
            <a:br>
              <a:rPr lang="uk-UA" sz="2800" dirty="0" smtClean="0">
                <a:latin typeface="Arial Black" pitchFamily="34" charset="0"/>
              </a:rPr>
            </a:br>
            <a:r>
              <a:rPr lang="uk-UA" sz="2800" dirty="0" smtClean="0">
                <a:solidFill>
                  <a:srgbClr val="00B050"/>
                </a:solidFill>
                <a:latin typeface="Arial Black" pitchFamily="34" charset="0"/>
              </a:rPr>
              <a:t>Власні назви: </a:t>
            </a:r>
            <a:r>
              <a:rPr lang="uk-UA" sz="2800" i="1" dirty="0" smtClean="0">
                <a:latin typeface="Arial Black" pitchFamily="34" charset="0"/>
              </a:rPr>
              <a:t>Черкаси, Суми, Афіни, Піренеї</a:t>
            </a:r>
            <a:endParaRPr lang="ru-RU" sz="2800" i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936704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>
                <a:latin typeface="Arial Black" pitchFamily="34" charset="0"/>
              </a:rPr>
              <a:t>       Вони…            </a:t>
            </a:r>
            <a:r>
              <a:rPr lang="uk-UA" sz="7200" i="1" dirty="0" smtClean="0">
                <a:latin typeface="Arial Black" pitchFamily="34" charset="0"/>
              </a:rPr>
              <a:t>Сутінки </a:t>
            </a:r>
            <a:endParaRPr lang="ru-RU" sz="7200" i="1" dirty="0">
              <a:latin typeface="Arial Black" pitchFamily="34" charset="0"/>
            </a:endParaRPr>
          </a:p>
        </p:txBody>
      </p:sp>
      <p:pic>
        <p:nvPicPr>
          <p:cNvPr id="2050" name="Picture 2" descr="G:\Картинки\рисунки\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444150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8072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latin typeface="Arial Black" pitchFamily="34" charset="0"/>
              </a:rPr>
              <a:t>Знайдіть у тексті іменники, що мають форму тільки однини і тільки множини.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i="1" dirty="0" smtClean="0"/>
              <a:t>      </a:t>
            </a:r>
            <a:r>
              <a:rPr lang="uk-UA" b="1" i="1" dirty="0" smtClean="0"/>
              <a:t>Знову осінь, знову в дальній вирій  птаство  з України відлітає…  А ще ж недавно обжинки справляли, снопи  складали.  Зжовкне листя в літі, відчахнеться віття. Пахощі весняні вже далеко…  Мороз із приморозками міцно-міцно дружить.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uk-UA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704456"/>
          </a:xfrm>
        </p:spPr>
        <p:txBody>
          <a:bodyPr/>
          <a:lstStyle/>
          <a:p>
            <a:r>
              <a:rPr lang="uk-UA" b="1" i="1" dirty="0" smtClean="0">
                <a:solidFill>
                  <a:srgbClr val="00B050"/>
                </a:solidFill>
                <a:latin typeface="Arial Black" pitchFamily="34" charset="0"/>
              </a:rPr>
              <a:t>Однина                           Множина</a:t>
            </a:r>
            <a:r>
              <a:rPr lang="uk-UA" b="1" i="1" dirty="0" smtClean="0">
                <a:latin typeface="Arial Black" pitchFamily="34" charset="0"/>
              </a:rPr>
              <a:t/>
            </a:r>
            <a:br>
              <a:rPr lang="uk-UA" b="1" i="1" dirty="0" smtClean="0">
                <a:latin typeface="Arial Black" pitchFamily="34" charset="0"/>
              </a:rPr>
            </a:br>
            <a:r>
              <a:rPr lang="uk-UA" b="1" i="1" dirty="0" smtClean="0">
                <a:latin typeface="Arial Black" pitchFamily="34" charset="0"/>
              </a:rPr>
              <a:t>Птаство,                        обжинки, </a:t>
            </a:r>
            <a:br>
              <a:rPr lang="uk-UA" b="1" i="1" dirty="0" smtClean="0">
                <a:latin typeface="Arial Black" pitchFamily="34" charset="0"/>
              </a:rPr>
            </a:br>
            <a:r>
              <a:rPr lang="uk-UA" b="1" i="1" dirty="0" smtClean="0">
                <a:latin typeface="Arial Black" pitchFamily="34" charset="0"/>
              </a:rPr>
              <a:t>Україна,                        пахощі ,</a:t>
            </a:r>
            <a:br>
              <a:rPr lang="uk-UA" b="1" i="1" dirty="0" smtClean="0">
                <a:latin typeface="Arial Black" pitchFamily="34" charset="0"/>
              </a:rPr>
            </a:br>
            <a:r>
              <a:rPr lang="uk-UA" b="1" i="1" dirty="0" smtClean="0">
                <a:latin typeface="Arial Black" pitchFamily="34" charset="0"/>
              </a:rPr>
              <a:t>листя,                           приморозки </a:t>
            </a:r>
            <a:br>
              <a:rPr lang="uk-UA" b="1" i="1" dirty="0" smtClean="0">
                <a:latin typeface="Arial Black" pitchFamily="34" charset="0"/>
              </a:rPr>
            </a:br>
            <a:r>
              <a:rPr lang="uk-UA" b="1" i="1" dirty="0" smtClean="0">
                <a:latin typeface="Arial Black" pitchFamily="34" charset="0"/>
              </a:rPr>
              <a:t> віття,</a:t>
            </a:r>
            <a:endParaRPr lang="ru-RU" b="1" i="1" dirty="0">
              <a:latin typeface="Arial Black" pitchFamily="34" charset="0"/>
            </a:endParaRPr>
          </a:p>
        </p:txBody>
      </p:sp>
      <p:pic>
        <p:nvPicPr>
          <p:cNvPr id="3" name="Picture 2" descr="C:\Users\Надя\Desktop\работа\УКР. літ\крутяк\Опитуванн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437112"/>
            <a:ext cx="5326649" cy="216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04256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/>
              <a:t>Склади міні-твір (5-7 речень) на тему: «Природа  потребує нашої турботи» або  «Природа - жива»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G:\Картинки\Корсунь\DSCF3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26469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5256584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Arial Black" pitchFamily="34" charset="0"/>
              </a:rPr>
              <a:t>Іменники</a:t>
            </a:r>
            <a:r>
              <a:rPr lang="uk-UA" b="1" dirty="0" smtClean="0">
                <a:latin typeface="Arial Black" pitchFamily="34" charset="0"/>
              </a:rPr>
              <a:t> – назви предметів, які </a:t>
            </a:r>
            <a:br>
              <a:rPr lang="uk-UA" b="1" dirty="0" smtClean="0">
                <a:latin typeface="Arial Black" pitchFamily="34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Arial Black" pitchFamily="34" charset="0"/>
              </a:rPr>
              <a:t>      </a:t>
            </a:r>
            <a:r>
              <a:rPr lang="uk-UA" b="1" dirty="0" smtClean="0">
                <a:solidFill>
                  <a:srgbClr val="00B050"/>
                </a:solidFill>
                <a:latin typeface="Arial Black" pitchFamily="34" charset="0"/>
                <a:cs typeface="Times New Roman"/>
              </a:rPr>
              <a:t>◙ </a:t>
            </a:r>
            <a:r>
              <a:rPr lang="uk-UA" b="1" dirty="0" smtClean="0">
                <a:solidFill>
                  <a:srgbClr val="00B050"/>
                </a:solidFill>
                <a:latin typeface="Arial Black" pitchFamily="34" charset="0"/>
              </a:rPr>
              <a:t>піддаються лічбі,</a:t>
            </a:r>
            <a:br>
              <a:rPr lang="uk-UA" b="1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uk-UA" b="1" dirty="0" smtClean="0">
                <a:solidFill>
                  <a:srgbClr val="00B050"/>
                </a:solidFill>
                <a:latin typeface="Arial Black" pitchFamily="34" charset="0"/>
              </a:rPr>
              <a:t>      </a:t>
            </a:r>
            <a:r>
              <a:rPr lang="uk-UA" b="1" dirty="0" smtClean="0">
                <a:solidFill>
                  <a:srgbClr val="00B050"/>
                </a:solidFill>
                <a:latin typeface="Arial Black" pitchFamily="34" charset="0"/>
                <a:cs typeface="Times New Roman"/>
              </a:rPr>
              <a:t>◙ </a:t>
            </a:r>
            <a:r>
              <a:rPr lang="uk-UA" b="1" dirty="0" smtClean="0">
                <a:solidFill>
                  <a:srgbClr val="00B050"/>
                </a:solidFill>
                <a:latin typeface="Arial Black" pitchFamily="34" charset="0"/>
              </a:rPr>
              <a:t>поєднуються з числівниками,</a:t>
            </a:r>
            <a:br>
              <a:rPr lang="uk-UA" b="1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uk-UA" b="1" dirty="0" smtClean="0">
                <a:latin typeface="Arial Black" pitchFamily="34" charset="0"/>
              </a:rPr>
              <a:t>мають форму числа – однини і множини.</a:t>
            </a:r>
            <a:br>
              <a:rPr lang="uk-UA" b="1" dirty="0" smtClean="0">
                <a:latin typeface="Arial Black" pitchFamily="34" charset="0"/>
              </a:rPr>
            </a:br>
            <a:r>
              <a:rPr lang="uk-UA" b="1" dirty="0" smtClean="0">
                <a:latin typeface="Arial Black" pitchFamily="34" charset="0"/>
              </a:rPr>
              <a:t>Наприклад:  </a:t>
            </a:r>
            <a:r>
              <a:rPr lang="uk-UA" sz="3600" b="1" i="1" dirty="0" smtClean="0">
                <a:solidFill>
                  <a:srgbClr val="00B050"/>
                </a:solidFill>
                <a:latin typeface="Arial Black" pitchFamily="34" charset="0"/>
              </a:rPr>
              <a:t>два учні – учень (</a:t>
            </a:r>
            <a:r>
              <a:rPr lang="uk-UA" sz="3600" b="1" i="1" dirty="0" err="1" smtClean="0">
                <a:solidFill>
                  <a:srgbClr val="00B050"/>
                </a:solidFill>
                <a:latin typeface="Arial Black" pitchFamily="34" charset="0"/>
              </a:rPr>
              <a:t>одн</a:t>
            </a:r>
            <a:r>
              <a:rPr lang="uk-UA" sz="3600" b="1" i="1" dirty="0" smtClean="0">
                <a:solidFill>
                  <a:srgbClr val="00B050"/>
                </a:solidFill>
                <a:latin typeface="Arial Black" pitchFamily="34" charset="0"/>
              </a:rPr>
              <a:t>.), учні (множ.)</a:t>
            </a:r>
            <a:br>
              <a:rPr lang="uk-UA" sz="3600" b="1" i="1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uk-UA" b="1" dirty="0" smtClean="0">
                <a:latin typeface="Arial Black" pitchFamily="34" charset="0"/>
              </a:rPr>
              <a:t/>
            </a:r>
            <a:br>
              <a:rPr lang="uk-UA" b="1" dirty="0" smtClean="0">
                <a:latin typeface="Arial Black" pitchFamily="34" charset="0"/>
              </a:rPr>
            </a:br>
            <a:endParaRPr lang="ru-RU" b="1" dirty="0">
              <a:latin typeface="Arial Black" pitchFamily="34" charset="0"/>
            </a:endParaRPr>
          </a:p>
        </p:txBody>
      </p:sp>
      <p:pic>
        <p:nvPicPr>
          <p:cNvPr id="1026" name="Picture 2" descr="G:\Картинки\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601749"/>
            <a:ext cx="3384376" cy="225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504656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latin typeface="Arial Black" pitchFamily="34" charset="0"/>
              </a:rPr>
              <a:t>Випишіть ті іменники, які мають обидві форми числа – однину і множину. Доведіть це, змінивши форму іменників.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      </a:t>
            </a:r>
            <a:r>
              <a:rPr lang="uk-UA" b="1" i="1" dirty="0" smtClean="0"/>
              <a:t>Українці люблять ластівку і вважають її Божою птахою. У колядках вона приносить господареві і його родині щонайкращу звістку.   </a:t>
            </a:r>
            <a:r>
              <a:rPr lang="uk-UA" b="1" i="1" dirty="0" err="1" smtClean="0"/>
              <a:t>Ластів’їне</a:t>
            </a:r>
            <a:r>
              <a:rPr lang="uk-UA" b="1" i="1" dirty="0" smtClean="0"/>
              <a:t> гніздечко під стріхою – це добра прикмета. 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120680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/>
              <a:t>Українець – українці,</a:t>
            </a:r>
            <a:br>
              <a:rPr lang="uk-UA" b="1" dirty="0" smtClean="0"/>
            </a:br>
            <a:r>
              <a:rPr lang="uk-UA" b="1" dirty="0" smtClean="0"/>
              <a:t>ластівка – ластівки,</a:t>
            </a:r>
            <a:br>
              <a:rPr lang="uk-UA" b="1" dirty="0" smtClean="0"/>
            </a:br>
            <a:r>
              <a:rPr lang="uk-UA" b="1" dirty="0" smtClean="0"/>
              <a:t>птаха – птахи,</a:t>
            </a:r>
            <a:br>
              <a:rPr lang="uk-UA" b="1" dirty="0" smtClean="0"/>
            </a:br>
            <a:r>
              <a:rPr lang="uk-UA" b="1" dirty="0" smtClean="0"/>
              <a:t>колядка – колядки,</a:t>
            </a:r>
            <a:br>
              <a:rPr lang="uk-UA" b="1" dirty="0" smtClean="0"/>
            </a:br>
            <a:r>
              <a:rPr lang="uk-UA" b="1" dirty="0" smtClean="0"/>
              <a:t>господар – господарі,</a:t>
            </a:r>
            <a:br>
              <a:rPr lang="uk-UA" b="1" dirty="0" smtClean="0"/>
            </a:br>
            <a:r>
              <a:rPr lang="uk-UA" b="1" dirty="0" smtClean="0"/>
              <a:t>родина – родини,</a:t>
            </a:r>
            <a:br>
              <a:rPr lang="uk-UA" b="1" dirty="0" smtClean="0"/>
            </a:br>
            <a:r>
              <a:rPr lang="uk-UA" b="1" dirty="0" smtClean="0"/>
              <a:t>звістка – звістки,</a:t>
            </a:r>
            <a:br>
              <a:rPr lang="uk-UA" b="1" dirty="0" smtClean="0"/>
            </a:br>
            <a:r>
              <a:rPr lang="uk-UA" b="1" dirty="0" smtClean="0"/>
              <a:t>гніздечко – гніздечка,</a:t>
            </a:r>
            <a:br>
              <a:rPr lang="uk-UA" b="1" dirty="0" smtClean="0"/>
            </a:br>
            <a:r>
              <a:rPr lang="uk-UA" b="1" dirty="0" smtClean="0"/>
              <a:t>стріха – стріхи, </a:t>
            </a:r>
            <a:br>
              <a:rPr lang="uk-UA" b="1" dirty="0" smtClean="0"/>
            </a:br>
            <a:r>
              <a:rPr lang="uk-UA" b="1" dirty="0" smtClean="0"/>
              <a:t>прикмета - прикмети</a:t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64056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latin typeface="Arial Black" pitchFamily="34" charset="0"/>
              </a:rPr>
              <a:t>Іменники</a:t>
            </a:r>
            <a:r>
              <a:rPr lang="uk-UA" sz="4000" b="1" dirty="0" smtClean="0">
                <a:latin typeface="Arial Black" pitchFamily="34" charset="0"/>
              </a:rPr>
              <a:t>, </a:t>
            </a:r>
            <a:br>
              <a:rPr lang="uk-UA" sz="4000" b="1" dirty="0" smtClean="0">
                <a:latin typeface="Arial Black" pitchFamily="34" charset="0"/>
              </a:rPr>
            </a:br>
            <a:r>
              <a:rPr lang="uk-UA" sz="4000" b="1" dirty="0" smtClean="0">
                <a:latin typeface="Arial Black" pitchFamily="34" charset="0"/>
              </a:rPr>
              <a:t/>
            </a:r>
            <a:br>
              <a:rPr lang="uk-UA" sz="4000" b="1" dirty="0" smtClean="0">
                <a:latin typeface="Arial Black" pitchFamily="34" charset="0"/>
              </a:rPr>
            </a:br>
            <a:r>
              <a:rPr lang="uk-UA" sz="4000" b="1" dirty="0" smtClean="0">
                <a:latin typeface="Arial Black" pitchFamily="34" charset="0"/>
              </a:rPr>
              <a:t>що мають форму</a:t>
            </a:r>
            <a:br>
              <a:rPr lang="uk-UA" sz="4000" b="1" dirty="0" smtClean="0">
                <a:latin typeface="Arial Black" pitchFamily="34" charset="0"/>
              </a:rPr>
            </a:br>
            <a:r>
              <a:rPr lang="ru-RU" sz="4000" dirty="0" smtClean="0">
                <a:latin typeface="Arial Black" pitchFamily="34" charset="0"/>
              </a:rPr>
              <a:t/>
            </a:r>
            <a:br>
              <a:rPr lang="ru-RU" sz="4000" dirty="0" smtClean="0">
                <a:latin typeface="Arial Black" pitchFamily="34" charset="0"/>
              </a:rPr>
            </a:br>
            <a:r>
              <a:rPr lang="uk-UA" sz="4400" b="1" i="1" u="sng" dirty="0" smtClean="0">
                <a:solidFill>
                  <a:srgbClr val="00B050"/>
                </a:solidFill>
                <a:latin typeface="Arial Black" pitchFamily="34" charset="0"/>
              </a:rPr>
              <a:t>тільки однини </a:t>
            </a:r>
            <a:br>
              <a:rPr lang="uk-UA" sz="4400" b="1" i="1" u="sng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uk-UA" sz="4000" b="1" dirty="0" smtClean="0">
                <a:latin typeface="Arial Black" pitchFamily="34" charset="0"/>
              </a:rPr>
              <a:t>і</a:t>
            </a:r>
            <a:r>
              <a:rPr lang="uk-UA" sz="4000" b="1" u="sng" dirty="0" smtClean="0">
                <a:latin typeface="Arial Black" pitchFamily="34" charset="0"/>
              </a:rPr>
              <a:t> </a:t>
            </a:r>
            <a:br>
              <a:rPr lang="uk-UA" sz="4000" b="1" u="sng" dirty="0" smtClean="0">
                <a:latin typeface="Arial Black" pitchFamily="34" charset="0"/>
              </a:rPr>
            </a:br>
            <a:r>
              <a:rPr lang="uk-UA" sz="4400" b="1" i="1" u="sng" dirty="0" smtClean="0">
                <a:solidFill>
                  <a:srgbClr val="00B050"/>
                </a:solidFill>
                <a:latin typeface="Arial Black" pitchFamily="34" charset="0"/>
              </a:rPr>
              <a:t>тільки множини</a:t>
            </a:r>
            <a:endParaRPr lang="ru-RU" sz="4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4" name="Picture 4" descr="G:\крутяк\Поясненн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456" y="4609232"/>
            <a:ext cx="2735544" cy="224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98437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B050"/>
                </a:solidFill>
                <a:latin typeface="Arial Black" pitchFamily="34" charset="0"/>
              </a:rPr>
              <a:t>Тільки в однині вживаються…</a:t>
            </a:r>
            <a:endParaRPr lang="ru-RU" sz="54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3" name="Picture 4" descr="G:\для еку\66-03 пе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73016"/>
            <a:ext cx="3431853" cy="307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0871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B050"/>
                </a:solidFill>
                <a:latin typeface="Arial Black" pitchFamily="34" charset="0"/>
              </a:rPr>
              <a:t>Збірні іменники :</a:t>
            </a:r>
            <a:r>
              <a:rPr lang="uk-UA" dirty="0" smtClean="0">
                <a:latin typeface="Arial Black" pitchFamily="34" charset="0"/>
              </a:rPr>
              <a:t/>
            </a:r>
            <a:br>
              <a:rPr lang="uk-UA" dirty="0" smtClean="0">
                <a:latin typeface="Arial Black" pitchFamily="34" charset="0"/>
              </a:rPr>
            </a:br>
            <a:r>
              <a:rPr lang="uk-UA" i="1" dirty="0" smtClean="0">
                <a:latin typeface="Arial Black" pitchFamily="34" charset="0"/>
              </a:rPr>
              <a:t>людство, пір’я, листя, горішник, мушва.</a:t>
            </a:r>
            <a:r>
              <a:rPr lang="uk-UA" dirty="0" smtClean="0">
                <a:latin typeface="Arial Black" pitchFamily="34" charset="0"/>
              </a:rPr>
              <a:t/>
            </a:r>
            <a:br>
              <a:rPr lang="uk-UA" dirty="0" smtClean="0">
                <a:latin typeface="Arial Black" pitchFamily="34" charset="0"/>
              </a:rPr>
            </a:br>
            <a:r>
              <a:rPr lang="uk-UA" dirty="0" smtClean="0">
                <a:solidFill>
                  <a:srgbClr val="00B050"/>
                </a:solidFill>
                <a:latin typeface="Arial Black" pitchFamily="34" charset="0"/>
              </a:rPr>
              <a:t>Речовинні :</a:t>
            </a:r>
            <a:r>
              <a:rPr lang="uk-UA" dirty="0" smtClean="0">
                <a:latin typeface="Arial Black" pitchFamily="34" charset="0"/>
              </a:rPr>
              <a:t/>
            </a:r>
            <a:br>
              <a:rPr lang="uk-UA" dirty="0" smtClean="0">
                <a:latin typeface="Arial Black" pitchFamily="34" charset="0"/>
              </a:rPr>
            </a:br>
            <a:r>
              <a:rPr lang="uk-UA" i="1" dirty="0" smtClean="0">
                <a:latin typeface="Arial Black" pitchFamily="34" charset="0"/>
              </a:rPr>
              <a:t>молоко, цукор, залізо, кисень, вугілля.</a:t>
            </a:r>
            <a:r>
              <a:rPr lang="uk-UA" dirty="0" smtClean="0">
                <a:latin typeface="Arial Black" pitchFamily="34" charset="0"/>
              </a:rPr>
              <a:t/>
            </a:r>
            <a:br>
              <a:rPr lang="uk-UA" dirty="0" smtClean="0">
                <a:latin typeface="Arial Black" pitchFamily="34" charset="0"/>
              </a:rPr>
            </a:br>
            <a:r>
              <a:rPr lang="uk-UA" dirty="0" smtClean="0">
                <a:solidFill>
                  <a:srgbClr val="00B050"/>
                </a:solidFill>
                <a:latin typeface="Arial Black" pitchFamily="34" charset="0"/>
              </a:rPr>
              <a:t>Абстрактні назви:</a:t>
            </a:r>
            <a:r>
              <a:rPr lang="uk-UA" dirty="0" smtClean="0">
                <a:latin typeface="Arial Black" pitchFamily="34" charset="0"/>
              </a:rPr>
              <a:t/>
            </a:r>
            <a:br>
              <a:rPr lang="uk-UA" dirty="0" smtClean="0">
                <a:latin typeface="Arial Black" pitchFamily="34" charset="0"/>
              </a:rPr>
            </a:br>
            <a:r>
              <a:rPr lang="uk-UA" i="1" dirty="0" smtClean="0">
                <a:latin typeface="Arial Black" pitchFamily="34" charset="0"/>
              </a:rPr>
              <a:t>щастя, мудрість, істина, правда, патріотизм.</a:t>
            </a:r>
            <a:r>
              <a:rPr lang="uk-UA" dirty="0" smtClean="0">
                <a:latin typeface="Arial Black" pitchFamily="34" charset="0"/>
              </a:rPr>
              <a:t/>
            </a:r>
            <a:br>
              <a:rPr lang="uk-UA" dirty="0" smtClean="0">
                <a:latin typeface="Arial Black" pitchFamily="34" charset="0"/>
              </a:rPr>
            </a:br>
            <a:r>
              <a:rPr lang="uk-UA" dirty="0" smtClean="0">
                <a:solidFill>
                  <a:srgbClr val="00B050"/>
                </a:solidFill>
                <a:latin typeface="Arial Black" pitchFamily="34" charset="0"/>
              </a:rPr>
              <a:t>Власні назви:</a:t>
            </a:r>
            <a:r>
              <a:rPr lang="uk-UA" dirty="0" smtClean="0">
                <a:latin typeface="Arial Black" pitchFamily="34" charset="0"/>
              </a:rPr>
              <a:t/>
            </a:r>
            <a:br>
              <a:rPr lang="uk-UA" dirty="0" smtClean="0">
                <a:latin typeface="Arial Black" pitchFamily="34" charset="0"/>
              </a:rPr>
            </a:br>
            <a:r>
              <a:rPr lang="uk-UA" dirty="0" smtClean="0">
                <a:latin typeface="Arial Black" pitchFamily="34" charset="0"/>
              </a:rPr>
              <a:t>Україна, Київ, Одеса, Богдан</a:t>
            </a:r>
            <a:br>
              <a:rPr lang="uk-UA" dirty="0" smtClean="0">
                <a:latin typeface="Arial Black" pitchFamily="34" charset="0"/>
              </a:rPr>
            </a:br>
            <a:r>
              <a:rPr lang="uk-UA" dirty="0" smtClean="0">
                <a:latin typeface="Arial Black" pitchFamily="34" charset="0"/>
              </a:rPr>
              <a:t> 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720680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Arial Black" pitchFamily="34" charset="0"/>
              </a:rPr>
              <a:t>Він…</a:t>
            </a:r>
            <a:r>
              <a:rPr lang="uk-UA" sz="4000" dirty="0" smtClean="0"/>
              <a:t> </a:t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</a:t>
            </a:r>
            <a:r>
              <a:rPr lang="uk-UA" sz="5400" dirty="0" smtClean="0">
                <a:latin typeface="Arial Black" pitchFamily="34" charset="0"/>
              </a:rPr>
              <a:t>В</a:t>
            </a:r>
            <a:r>
              <a:rPr lang="uk-UA" sz="5400" b="1" dirty="0" smtClean="0">
                <a:latin typeface="Arial Black" pitchFamily="34" charset="0"/>
              </a:rPr>
              <a:t>она</a:t>
            </a:r>
            <a:r>
              <a:rPr lang="uk-UA" sz="4800" b="1" dirty="0" smtClean="0">
                <a:latin typeface="Arial Black" pitchFamily="34" charset="0"/>
              </a:rPr>
              <a:t>…</a:t>
            </a:r>
            <a:r>
              <a:rPr lang="uk-UA" sz="4800" dirty="0" smtClean="0"/>
              <a:t> 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1026" name="Picture 2" descr="G:\Картинки\рисунки\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132856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1093956"/>
            <a:ext cx="119137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uk-UA" sz="6600" dirty="0" smtClean="0">
                <a:solidFill>
                  <a:srgbClr val="444D26"/>
                </a:solidFill>
                <a:latin typeface="Arial Black" pitchFamily="34" charset="0"/>
                <a:ea typeface="+mj-ea"/>
                <a:cs typeface="+mj-cs"/>
              </a:rPr>
              <a:t>Воно… </a:t>
            </a:r>
            <a:r>
              <a:rPr lang="uk-UA" sz="6000" i="1" dirty="0" smtClean="0">
                <a:solidFill>
                  <a:srgbClr val="444D26"/>
                </a:solidFill>
                <a:latin typeface="Arial Black" pitchFamily="34" charset="0"/>
                <a:ea typeface="+mj-ea"/>
                <a:cs typeface="+mj-cs"/>
              </a:rPr>
              <a:t>Морозиво</a:t>
            </a:r>
            <a:endParaRPr lang="ru-RU" sz="6000" i="1" dirty="0">
              <a:solidFill>
                <a:srgbClr val="444D26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56044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00B050"/>
                </a:solidFill>
                <a:latin typeface="Arial Black" pitchFamily="34" charset="0"/>
              </a:rPr>
              <a:t>Тільки у множині вживаються…</a:t>
            </a:r>
            <a:endParaRPr lang="ru-RU" sz="5400" dirty="0"/>
          </a:p>
        </p:txBody>
      </p:sp>
      <p:pic>
        <p:nvPicPr>
          <p:cNvPr id="3" name="Picture 4" descr="C:\Users\Надя\Desktop\картинки на мову\14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717032"/>
            <a:ext cx="354206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Другая 7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B050"/>
      </a:hlink>
      <a:folHlink>
        <a:srgbClr val="7F6F6F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136</TotalTime>
  <Words>97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Число іменників </vt:lpstr>
      <vt:lpstr>Іменники – назви предметів, які        ◙ піддаються лічбі,       ◙ поєднуються з числівниками, мають форму числа – однини і множини. Наприклад:  два учні – учень (одн.), учні (множ.)  </vt:lpstr>
      <vt:lpstr>Випишіть ті іменники, які мають обидві форми числа – однину і множину. Доведіть це, змінивши форму іменників.         Українці люблять ластівку і вважають її Божою птахою. У колядках вона приносить господареві і його родині щонайкращу звістку.   Ластів’їне гніздечко під стріхою – це добра прикмета.   </vt:lpstr>
      <vt:lpstr>Українець – українці, ластівка – ластівки, птаха – птахи, колядка – колядки, господар – господарі, родина – родини, звістка – звістки, гніздечко – гніздечка, стріха – стріхи,  прикмета - прикмети  </vt:lpstr>
      <vt:lpstr>Іменники,   що мають форму  тільки однини  і  тільки множини</vt:lpstr>
      <vt:lpstr>Тільки в однині вживаються…</vt:lpstr>
      <vt:lpstr>Збірні іменники : людство, пір’я, листя, горішник, мушва. Речовинні : молоко, цукор, залізо, кисень, вугілля. Абстрактні назви: щастя, мудрість, істина, правда, патріотизм. Власні назви: Україна, Київ, Одеса, Богдан  </vt:lpstr>
      <vt:lpstr>Він…            Вона… </vt:lpstr>
      <vt:lpstr>Тільки у множині вживаються…</vt:lpstr>
      <vt:lpstr>Конкретні іменники: двері, окуляри, терези, ножиці, ворота. Речовинні: вершки, макарони, консерви, ліки. Деякі збірні іменники: копалини, надра, гроші. Назви обрядів: хрестини, заручини; Часових понять: канікули, іменини, приморозки. Назви ігор: шахи, піжмурки. Деякі абстрактні назви: заздрощі, лінощі, пахощі, хитрощі. Власні назви: Черкаси, Суми, Афіни, Піренеї</vt:lpstr>
      <vt:lpstr>       Вони…            Сутінки </vt:lpstr>
      <vt:lpstr>Знайдіть у тексті іменники, що мають форму тільки однини і тільки множини.         Знову осінь, знову в дальній вирій  птаство  з України відлітає…  А ще ж недавно обжинки справляли, снопи  складали.  Зжовкне листя в літі, відчахнеться віття. Пахощі весняні вже далеко…  Мороз із приморозками міцно-міцно дружить.   </vt:lpstr>
      <vt:lpstr>Однина                           Множина Птаство,                        обжинки,  Україна,                        пахощі , листя,                           приморозки   віття,</vt:lpstr>
      <vt:lpstr>Склади міні-твір (5-7 речень) на тему: «Природа  потребує нашої турботи» або  «Природа - жива» 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 іменників </dc:title>
  <dc:creator>User</dc:creator>
  <cp:lastModifiedBy>User</cp:lastModifiedBy>
  <cp:revision>15</cp:revision>
  <dcterms:created xsi:type="dcterms:W3CDTF">2016-12-01T18:54:46Z</dcterms:created>
  <dcterms:modified xsi:type="dcterms:W3CDTF">2016-12-01T21:12:29Z</dcterms:modified>
</cp:coreProperties>
</file>